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2" r:id="rId5"/>
  </p:sldMasterIdLst>
  <p:notesMasterIdLst>
    <p:notesMasterId r:id="rId21"/>
  </p:notesMasterIdLst>
  <p:handoutMasterIdLst>
    <p:handoutMasterId r:id="rId22"/>
  </p:handoutMasterIdLst>
  <p:sldIdLst>
    <p:sldId id="441" r:id="rId6"/>
    <p:sldId id="442" r:id="rId7"/>
    <p:sldId id="465" r:id="rId8"/>
    <p:sldId id="451" r:id="rId9"/>
    <p:sldId id="446" r:id="rId10"/>
    <p:sldId id="448" r:id="rId11"/>
    <p:sldId id="449" r:id="rId12"/>
    <p:sldId id="450" r:id="rId13"/>
    <p:sldId id="464" r:id="rId14"/>
    <p:sldId id="454" r:id="rId15"/>
    <p:sldId id="455" r:id="rId16"/>
    <p:sldId id="458" r:id="rId17"/>
    <p:sldId id="461" r:id="rId18"/>
    <p:sldId id="462" r:id="rId19"/>
    <p:sldId id="466" r:id="rId20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" userDrawn="1">
          <p15:clr>
            <a:srgbClr val="A4A3A4"/>
          </p15:clr>
        </p15:guide>
        <p15:guide id="2" orient="horz" pos="1247" userDrawn="1">
          <p15:clr>
            <a:srgbClr val="A4A3A4"/>
          </p15:clr>
        </p15:guide>
        <p15:guide id="3" orient="horz" pos="4095" userDrawn="1">
          <p15:clr>
            <a:srgbClr val="A4A3A4"/>
          </p15:clr>
        </p15:guide>
        <p15:guide id="4" orient="horz" pos="804" userDrawn="1">
          <p15:clr>
            <a:srgbClr val="A4A3A4"/>
          </p15:clr>
        </p15:guide>
        <p15:guide id="5" orient="horz" pos="2704" userDrawn="1">
          <p15:clr>
            <a:srgbClr val="A4A3A4"/>
          </p15:clr>
        </p15:guide>
        <p15:guide id="6" orient="horz" pos="559" userDrawn="1">
          <p15:clr>
            <a:srgbClr val="A4A3A4"/>
          </p15:clr>
        </p15:guide>
        <p15:guide id="7" orient="horz" pos="1056" userDrawn="1">
          <p15:clr>
            <a:srgbClr val="A4A3A4"/>
          </p15:clr>
        </p15:guide>
        <p15:guide id="8" orient="horz" pos="3871" userDrawn="1">
          <p15:clr>
            <a:srgbClr val="A4A3A4"/>
          </p15:clr>
        </p15:guide>
        <p15:guide id="9" orient="horz" pos="3593" userDrawn="1">
          <p15:clr>
            <a:srgbClr val="A4A3A4"/>
          </p15:clr>
        </p15:guide>
        <p15:guide id="10" orient="horz" pos="3419" userDrawn="1">
          <p15:clr>
            <a:srgbClr val="A4A3A4"/>
          </p15:clr>
        </p15:guide>
        <p15:guide id="11" pos="6150" userDrawn="1">
          <p15:clr>
            <a:srgbClr val="A4A3A4"/>
          </p15:clr>
        </p15:guide>
        <p15:guide id="12" pos="369" userDrawn="1">
          <p15:clr>
            <a:srgbClr val="A4A3A4"/>
          </p15:clr>
        </p15:guide>
        <p15:guide id="13" pos="5149" userDrawn="1">
          <p15:clr>
            <a:srgbClr val="A4A3A4"/>
          </p15:clr>
        </p15:guide>
        <p15:guide id="14" pos="6026" userDrawn="1">
          <p15:clr>
            <a:srgbClr val="A4A3A4"/>
          </p15:clr>
        </p15:guide>
        <p15:guide id="15" pos="3326" userDrawn="1">
          <p15:clr>
            <a:srgbClr val="A4A3A4"/>
          </p15:clr>
        </p15:guide>
        <p15:guide id="16" pos="247" userDrawn="1">
          <p15:clr>
            <a:srgbClr val="A4A3A4"/>
          </p15:clr>
        </p15:guide>
        <p15:guide id="17" pos="3200" userDrawn="1">
          <p15:clr>
            <a:srgbClr val="A4A3A4"/>
          </p15:clr>
        </p15:guide>
        <p15:guide id="18" pos="3079" userDrawn="1">
          <p15:clr>
            <a:srgbClr val="A4A3A4"/>
          </p15:clr>
        </p15:guide>
        <p15:guide id="19" orient="horz" pos="225" userDrawn="1">
          <p15:clr>
            <a:srgbClr val="A4A3A4"/>
          </p15:clr>
        </p15:guide>
        <p15:guide id="20" orient="horz" pos="931" userDrawn="1">
          <p15:clr>
            <a:srgbClr val="A4A3A4"/>
          </p15:clr>
        </p15:guide>
        <p15:guide id="21" orient="horz" pos="3471" userDrawn="1">
          <p15:clr>
            <a:srgbClr val="A4A3A4"/>
          </p15:clr>
        </p15:guide>
        <p15:guide id="22" orient="horz" pos="1225" userDrawn="1">
          <p15:clr>
            <a:srgbClr val="A4A3A4"/>
          </p15:clr>
        </p15:guide>
        <p15:guide id="23" orient="horz" pos="452" userDrawn="1">
          <p15:clr>
            <a:srgbClr val="A4A3A4"/>
          </p15:clr>
        </p15:guide>
        <p15:guide id="24" orient="horz" pos="769" userDrawn="1">
          <p15:clr>
            <a:srgbClr val="A4A3A4"/>
          </p15:clr>
        </p15:guide>
        <p15:guide id="25" orient="horz" pos="3185" userDrawn="1">
          <p15:clr>
            <a:srgbClr val="A4A3A4"/>
          </p15:clr>
        </p15:guide>
        <p15:guide id="26" orient="horz" pos="2849" userDrawn="1">
          <p15:clr>
            <a:srgbClr val="A4A3A4"/>
          </p15:clr>
        </p15:guide>
        <p15:guide id="27" orient="horz" pos="3408" userDrawn="1">
          <p15:clr>
            <a:srgbClr val="A4A3A4"/>
          </p15:clr>
        </p15:guide>
        <p15:guide id="28" orient="horz" pos="2994" userDrawn="1">
          <p15:clr>
            <a:srgbClr val="A4A3A4"/>
          </p15:clr>
        </p15:guide>
        <p15:guide id="29" orient="horz" pos="2141" userDrawn="1">
          <p15:clr>
            <a:srgbClr val="A4A3A4"/>
          </p15:clr>
        </p15:guide>
        <p15:guide id="30" pos="6154" userDrawn="1">
          <p15:clr>
            <a:srgbClr val="A4A3A4"/>
          </p15:clr>
        </p15:guide>
        <p15:guide id="31" pos="5669" userDrawn="1">
          <p15:clr>
            <a:srgbClr val="A4A3A4"/>
          </p15:clr>
        </p15:guide>
        <p15:guide id="32" pos="6032" userDrawn="1">
          <p15:clr>
            <a:srgbClr val="A4A3A4"/>
          </p15:clr>
        </p15:guide>
        <p15:guide id="33" pos="51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E0"/>
    <a:srgbClr val="BBBCBC"/>
    <a:srgbClr val="BFBEBD"/>
    <a:srgbClr val="E0DFDE"/>
    <a:srgbClr val="FFF076"/>
    <a:srgbClr val="1F384B"/>
    <a:srgbClr val="000000"/>
    <a:srgbClr val="DA291C"/>
    <a:srgbClr val="A6192E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5602" autoAdjust="0"/>
  </p:normalViewPr>
  <p:slideViewPr>
    <p:cSldViewPr snapToGrid="0">
      <p:cViewPr varScale="1">
        <p:scale>
          <a:sx n="88" d="100"/>
          <a:sy n="88" d="100"/>
        </p:scale>
        <p:origin x="1195" y="53"/>
      </p:cViewPr>
      <p:guideLst>
        <p:guide orient="horz" pos="226"/>
        <p:guide orient="horz" pos="1247"/>
        <p:guide orient="horz" pos="4095"/>
        <p:guide orient="horz" pos="804"/>
        <p:guide orient="horz" pos="2704"/>
        <p:guide orient="horz" pos="559"/>
        <p:guide orient="horz" pos="1056"/>
        <p:guide orient="horz" pos="3871"/>
        <p:guide orient="horz" pos="3593"/>
        <p:guide orient="horz" pos="3419"/>
        <p:guide pos="6150"/>
        <p:guide pos="369"/>
        <p:guide pos="5149"/>
        <p:guide pos="6026"/>
        <p:guide pos="3326"/>
        <p:guide pos="247"/>
        <p:guide pos="3200"/>
        <p:guide pos="3079"/>
        <p:guide orient="horz" pos="225"/>
        <p:guide orient="horz" pos="931"/>
        <p:guide orient="horz" pos="3471"/>
        <p:guide orient="horz" pos="1225"/>
        <p:guide orient="horz" pos="452"/>
        <p:guide orient="horz" pos="769"/>
        <p:guide orient="horz" pos="3185"/>
        <p:guide orient="horz" pos="2849"/>
        <p:guide orient="horz" pos="3408"/>
        <p:guide orient="horz" pos="2994"/>
        <p:guide orient="horz" pos="2141"/>
        <p:guide pos="6154"/>
        <p:guide pos="5669"/>
        <p:guide pos="6032"/>
        <p:guide pos="5153"/>
      </p:guideLst>
    </p:cSldViewPr>
  </p:slideViewPr>
  <p:outlineViewPr>
    <p:cViewPr>
      <p:scale>
        <a:sx n="33" d="100"/>
        <a:sy n="33" d="100"/>
      </p:scale>
      <p:origin x="0" y="-3708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bdco365.sharepoint.com/sites/mkcc/pub/Articles_and_Tools/Tools/03%20-%20calculators/SaaS%20financial%20forecast%20tool/r&#233;f&#233;rence/SaaS%20Metrics%2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err="1">
                <a:solidFill>
                  <a:schemeClr val="tx2"/>
                </a:solidFill>
              </a:rPr>
              <a:t>Veličina</a:t>
            </a:r>
            <a:r>
              <a:rPr lang="en-US" baseline="0" dirty="0">
                <a:solidFill>
                  <a:schemeClr val="tx2"/>
                </a:solidFill>
              </a:rPr>
              <a:t> </a:t>
            </a:r>
            <a:r>
              <a:rPr lang="en-US" baseline="0" dirty="0" err="1">
                <a:solidFill>
                  <a:schemeClr val="tx2"/>
                </a:solidFill>
              </a:rPr>
              <a:t>tržišta</a:t>
            </a:r>
            <a:endParaRPr lang="en-US" baseline="0" dirty="0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D8-DB47-BB16-3C8E2A3327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D8-DB47-BB16-3C8E2A3327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D8-DB47-BB16-3C8E2A3327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4D8-DB47-BB16-3C8E2A33276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8-DB47-BB16-3C8E2A332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dirty="0"/>
              <a:t>Promet na </a:t>
            </a:r>
            <a:r>
              <a:rPr lang="fr-CA" dirty="0" err="1"/>
              <a:t>veb-sajtu</a:t>
            </a:r>
            <a:r>
              <a:rPr lang="fr-CA" dirty="0"/>
              <a:t> </a:t>
            </a:r>
            <a:r>
              <a:rPr lang="fr-CA" dirty="0" err="1"/>
              <a:t>prema</a:t>
            </a:r>
            <a:r>
              <a:rPr lang="fr-CA" dirty="0"/>
              <a:t> </a:t>
            </a:r>
            <a:r>
              <a:rPr lang="fr-CA" dirty="0" err="1"/>
              <a:t>izvorima</a:t>
            </a:r>
            <a:endParaRPr lang="en-C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Organski saobraćaj na veb stranici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</c:strCache>
            </c:strRef>
          </c:cat>
          <c:val>
            <c:numRef>
              <c:f>Feuil1!$B$2:$G$2</c:f>
              <c:numCache>
                <c:formatCode>#,##0_);\(#,##0\)</c:formatCode>
                <c:ptCount val="6"/>
                <c:pt idx="0">
                  <c:v>4700</c:v>
                </c:pt>
                <c:pt idx="1">
                  <c:v>5178</c:v>
                </c:pt>
                <c:pt idx="2">
                  <c:v>4574</c:v>
                </c:pt>
                <c:pt idx="3">
                  <c:v>4923</c:v>
                </c:pt>
                <c:pt idx="4">
                  <c:v>5000</c:v>
                </c:pt>
                <c:pt idx="5">
                  <c:v>5170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D2-C647-94AB-CE5880C44EE1}"/>
            </c:ext>
          </c:extLst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Saobraćaj kampanje putem e-pošte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</c:strCache>
            </c:strRef>
          </c:cat>
          <c:val>
            <c:numRef>
              <c:f>Feuil1!$B$3:$G$3</c:f>
              <c:numCache>
                <c:formatCode>General</c:formatCode>
                <c:ptCount val="6"/>
                <c:pt idx="0">
                  <c:v>2300</c:v>
                </c:pt>
                <c:pt idx="1">
                  <c:v>2700</c:v>
                </c:pt>
                <c:pt idx="2">
                  <c:v>3000</c:v>
                </c:pt>
                <c:pt idx="3">
                  <c:v>3440</c:v>
                </c:pt>
                <c:pt idx="4">
                  <c:v>3998</c:v>
                </c:pt>
                <c:pt idx="5">
                  <c:v>4556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D2-C647-94AB-CE5880C44EE1}"/>
            </c:ext>
          </c:extLst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Plaćena kampanja za pretragu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</c:strCache>
            </c:strRef>
          </c:cat>
          <c:val>
            <c:numRef>
              <c:f>Feuil1!$B$4:$G$4</c:f>
              <c:numCache>
                <c:formatCode>General</c:formatCode>
                <c:ptCount val="6"/>
                <c:pt idx="0">
                  <c:v>554</c:v>
                </c:pt>
                <c:pt idx="1">
                  <c:v>456</c:v>
                </c:pt>
                <c:pt idx="2">
                  <c:v>330</c:v>
                </c:pt>
                <c:pt idx="3">
                  <c:v>560</c:v>
                </c:pt>
                <c:pt idx="4">
                  <c:v>745</c:v>
                </c:pt>
                <c:pt idx="5">
                  <c:v>860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D2-C647-94AB-CE5880C44EE1}"/>
            </c:ext>
          </c:extLst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Društveni mediji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</c:strCache>
            </c:strRef>
          </c:cat>
          <c:val>
            <c:numRef>
              <c:f>Feuil1!$B$5:$G$5</c:f>
              <c:numCache>
                <c:formatCode>General</c:formatCode>
                <c:ptCount val="6"/>
                <c:pt idx="0">
                  <c:v>125</c:v>
                </c:pt>
                <c:pt idx="1">
                  <c:v>145</c:v>
                </c:pt>
                <c:pt idx="2">
                  <c:v>225</c:v>
                </c:pt>
                <c:pt idx="3">
                  <c:v>345</c:v>
                </c:pt>
                <c:pt idx="4">
                  <c:v>440</c:v>
                </c:pt>
                <c:pt idx="5">
                  <c:v>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D2-C647-94AB-CE5880C44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6323376"/>
        <c:axId val="931173472"/>
      </c:lineChart>
      <c:catAx>
        <c:axId val="136632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173472"/>
        <c:crosses val="autoZero"/>
        <c:auto val="1"/>
        <c:lblAlgn val="ctr"/>
        <c:lblOffset val="100"/>
        <c:noMultiLvlLbl val="0"/>
      </c:catAx>
      <c:valAx>
        <c:axId val="93117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3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MRR </a:t>
            </a:r>
            <a:r>
              <a:rPr lang="en-CA" dirty="0" err="1"/>
              <a:t>rezervacije</a:t>
            </a:r>
            <a:endParaRPr lang="en-CA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1"/>
        <c:ser>
          <c:idx val="0"/>
          <c:order val="0"/>
          <c:tx>
            <c:strRef>
              <c:f>'Primarily Monthly Contracts'!$B$14:$C$14</c:f>
              <c:strCache>
                <c:ptCount val="2"/>
                <c:pt idx="0">
                  <c:v>New MRR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Contracts'!$D$14:$I$14</c:f>
              <c:numCache>
                <c:formatCode>_("$"* #\ ##0.0_);_("$"* \(#\ ##0.0\);_("$"* "-"??_);_(@_)</c:formatCode>
                <c:ptCount val="6"/>
                <c:pt idx="0">
                  <c:v>22</c:v>
                </c:pt>
                <c:pt idx="1">
                  <c:v>23</c:v>
                </c:pt>
                <c:pt idx="2">
                  <c:v>24.5</c:v>
                </c:pt>
                <c:pt idx="3">
                  <c:v>26</c:v>
                </c:pt>
                <c:pt idx="4">
                  <c:v>27</c:v>
                </c:pt>
                <c:pt idx="5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91-A643-8C05-268894F1066C}"/>
            </c:ext>
          </c:extLst>
        </c:ser>
        <c:ser>
          <c:idx val="1"/>
          <c:order val="1"/>
          <c:tx>
            <c:strRef>
              <c:f>'Primarily Monthly Contracts'!$B$15:$C$15</c:f>
              <c:strCache>
                <c:ptCount val="2"/>
                <c:pt idx="0">
                  <c:v>Churned MRR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Contracts'!$D$15:$I$15</c:f>
              <c:numCache>
                <c:formatCode>_("$"* #\ ##0.0_);_("$"* \(#\ ##0.0\);_("$"* "-"??_);_(@_)</c:formatCode>
                <c:ptCount val="6"/>
                <c:pt idx="0">
                  <c:v>-8.4</c:v>
                </c:pt>
                <c:pt idx="1">
                  <c:v>-11.2212</c:v>
                </c:pt>
                <c:pt idx="2">
                  <c:v>-9.0273204000000007</c:v>
                </c:pt>
                <c:pt idx="3">
                  <c:v>-8.949888832000001</c:v>
                </c:pt>
                <c:pt idx="4">
                  <c:v>-8.8518536857632011</c:v>
                </c:pt>
                <c:pt idx="5">
                  <c:v>-8.838422783071719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91-A643-8C05-268894F1066C}"/>
            </c:ext>
          </c:extLst>
        </c:ser>
        <c:ser>
          <c:idx val="2"/>
          <c:order val="2"/>
          <c:tx>
            <c:strRef>
              <c:f>'Primarily Monthly Contracts'!$B$16:$C$16</c:f>
              <c:strCache>
                <c:ptCount val="2"/>
                <c:pt idx="0">
                  <c:v>Expansion MRR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Contracts'!$D$16:$I$16</c:f>
              <c:numCache>
                <c:formatCode>_("$"* #\ ##0.0_);_("$"* \(#\ ##0.0\);_("$"* "-"??_);_(@_)</c:formatCode>
                <c:ptCount val="6"/>
                <c:pt idx="0">
                  <c:v>2</c:v>
                </c:pt>
                <c:pt idx="1">
                  <c:v>2.4936000000000003</c:v>
                </c:pt>
                <c:pt idx="2">
                  <c:v>2.149362</c:v>
                </c:pt>
                <c:pt idx="3">
                  <c:v>1.3424833248000001</c:v>
                </c:pt>
                <c:pt idx="4">
                  <c:v>6.9883055413920001</c:v>
                </c:pt>
                <c:pt idx="5">
                  <c:v>3.437164415639002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91-A643-8C05-268894F1066C}"/>
            </c:ext>
          </c:extLst>
        </c:ser>
        <c:ser>
          <c:idx val="3"/>
          <c:order val="3"/>
          <c:tx>
            <c:strRef>
              <c:f>'Primarily Monthly Contracts'!$B$17:$C$17</c:f>
              <c:strCache>
                <c:ptCount val="2"/>
                <c:pt idx="0">
                  <c:v>Net New MRR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Contracts'!$D$17:$I$17</c:f>
              <c:numCache>
                <c:formatCode>_("$"* #\ ##0.0_);_("$"* \(#\ ##0.0\);_("$"* "-"??_);_(@_)</c:formatCode>
                <c:ptCount val="6"/>
                <c:pt idx="0">
                  <c:v>15.6</c:v>
                </c:pt>
                <c:pt idx="1">
                  <c:v>14.272400000000001</c:v>
                </c:pt>
                <c:pt idx="2">
                  <c:v>17.622041599999999</c:v>
                </c:pt>
                <c:pt idx="3">
                  <c:v>18.392594492800001</c:v>
                </c:pt>
                <c:pt idx="4">
                  <c:v>25.136451855628799</c:v>
                </c:pt>
                <c:pt idx="5">
                  <c:v>23.598741632567283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91-A643-8C05-268894F1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081389"/>
        <c:axId val="1119256366"/>
      </c:lineChart>
      <c:catAx>
        <c:axId val="44508138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256366"/>
        <c:crosses val="autoZero"/>
        <c:auto val="1"/>
        <c:lblAlgn val="ctr"/>
        <c:lblOffset val="100"/>
        <c:noMultiLvlLbl val="1"/>
      </c:catAx>
      <c:valAx>
        <c:axId val="111925636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&quot;$&quot;* #\ ##0.0_);_(&quot;$&quot;* \(#\ 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08138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Prodaja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1-9B43-ABCE-C982598B9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B1-9B43-ABCE-C982598B90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B1-9B43-ABCE-C982598B90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B1-9B43-ABCE-C982598B90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Kupac</c:v>
                </c:pt>
                <c:pt idx="1">
                  <c:v>Kupac2</c:v>
                </c:pt>
                <c:pt idx="2">
                  <c:v>Kupac3</c:v>
                </c:pt>
                <c:pt idx="3">
                  <c:v>Kupac4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B1-9B43-ABCE-C982598B90F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DBC55-A4C1-BC43-917B-9036A557545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4B823-A1BE-2B42-A846-35B6FD5420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81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E6E40-A5B5-2A4E-896B-A232244E87F9}" type="datetimeFigureOut">
              <a:rPr lang="en-US" smtClean="0"/>
              <a:t>1/11/2024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EEAB-4961-6044-B248-3276AD095A7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5534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988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Model Prihoda</a:t>
            </a:r>
          </a:p>
          <a:p>
            <a:endParaRPr lang="en-US" dirty="0"/>
          </a:p>
          <a:p>
            <a:r>
              <a:rPr lang="sr-Latn-RS" noProof="0" dirty="0"/>
              <a:t>Kako zarađujete i koliko zarađujete ili predviđate da ćete zaraditi u narednim mesecima?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RS" noProof="0" dirty="0"/>
              <a:t>Periodični prihod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RS" noProof="0" dirty="0"/>
              <a:t>Licenciranje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RS" noProof="0" dirty="0"/>
              <a:t>Ostalo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RS" noProof="0" dirty="0"/>
              <a:t>Opišite načine za povećanje Prihoda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b="1" dirty="0" err="1"/>
              <a:t>Izvori</a:t>
            </a:r>
            <a:r>
              <a:rPr lang="en-US" b="1" dirty="0"/>
              <a:t> Prihoda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 smtClean="0"/>
              <a:t>klijenti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Lokacija</a:t>
            </a:r>
            <a:r>
              <a:rPr lang="en-US" dirty="0"/>
              <a:t> </a:t>
            </a:r>
            <a:r>
              <a:rPr lang="en-US" dirty="0" err="1" smtClean="0"/>
              <a:t>klijenata</a:t>
            </a:r>
            <a:r>
              <a:rPr lang="en-US" dirty="0" smtClean="0"/>
              <a:t> </a:t>
            </a:r>
            <a:r>
              <a:rPr lang="en-US" dirty="0"/>
              <a:t>(uključujući </a:t>
            </a:r>
            <a:r>
              <a:rPr lang="en-US" dirty="0" err="1"/>
              <a:t>mapu</a:t>
            </a:r>
            <a:r>
              <a:rPr lang="en-US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Tip </a:t>
            </a:r>
            <a:r>
              <a:rPr lang="sr-Latn-RS" noProof="0" dirty="0"/>
              <a:t>korisnika</a:t>
            </a:r>
            <a:r>
              <a:rPr lang="en-US" dirty="0"/>
              <a:t> – </a:t>
            </a:r>
            <a:r>
              <a:rPr lang="en-US" dirty="0" err="1"/>
              <a:t>privatni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sektor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Partnerski</a:t>
            </a:r>
            <a:r>
              <a:rPr lang="en-US" dirty="0"/>
              <a:t> </a:t>
            </a:r>
            <a:r>
              <a:rPr lang="en-US" dirty="0" err="1"/>
              <a:t>kanali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Izgledi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budući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prihoda</a:t>
            </a:r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770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Spisak</a:t>
            </a:r>
            <a:r>
              <a:rPr lang="en-US" b="1" dirty="0"/>
              <a:t> </a:t>
            </a:r>
            <a:r>
              <a:rPr lang="en-US" b="1" dirty="0" err="1"/>
              <a:t>vlasnika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/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ključnih</a:t>
            </a:r>
            <a:r>
              <a:rPr lang="en-US" b="1" dirty="0"/>
              <a:t> </a:t>
            </a:r>
            <a:r>
              <a:rPr lang="en-US" b="1" dirty="0" err="1"/>
              <a:t>članova</a:t>
            </a:r>
            <a:r>
              <a:rPr lang="en-US" b="1" dirty="0"/>
              <a:t> </a:t>
            </a:r>
            <a:r>
              <a:rPr lang="en-US" b="1" dirty="0" err="1"/>
              <a:t>tima</a:t>
            </a:r>
            <a:endParaRPr lang="en-CA" dirty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3504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noProof="0" dirty="0"/>
              <a:t>Plan postupaka</a:t>
            </a:r>
          </a:p>
          <a:p>
            <a:endParaRPr lang="sr-Latn-RS" noProof="0" dirty="0"/>
          </a:p>
          <a:p>
            <a:r>
              <a:rPr lang="sr-Latn-RS" noProof="0" dirty="0"/>
              <a:t>Koja je vizija koju pokušavate da prodate investitorima? Šta ćete moći da uradite ako podrže vaš projekat?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0887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Pitajte</a:t>
            </a:r>
            <a:endParaRPr lang="en-US" b="1" dirty="0"/>
          </a:p>
          <a:p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err="1"/>
              <a:t>Budite</a:t>
            </a:r>
            <a:r>
              <a:rPr lang="en-US" b="0" dirty="0"/>
              <a:t> </a:t>
            </a:r>
            <a:r>
              <a:rPr lang="en-US" b="0" dirty="0" err="1"/>
              <a:t>jasni</a:t>
            </a:r>
            <a:r>
              <a:rPr lang="en-US" b="0" dirty="0"/>
              <a:t> o tome </a:t>
            </a:r>
            <a:r>
              <a:rPr lang="en-US" b="0" dirty="0" err="1"/>
              <a:t>šta</a:t>
            </a:r>
            <a:r>
              <a:rPr lang="en-US" b="0" dirty="0"/>
              <a:t> </a:t>
            </a:r>
            <a:r>
              <a:rPr lang="en-US" b="0" dirty="0" err="1"/>
              <a:t>tražite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err="1"/>
              <a:t>Objasnite</a:t>
            </a:r>
            <a:r>
              <a:rPr lang="en-US" b="0" dirty="0"/>
              <a:t> </a:t>
            </a:r>
            <a:r>
              <a:rPr lang="en-US" b="0" dirty="0" err="1"/>
              <a:t>šta</a:t>
            </a:r>
            <a:r>
              <a:rPr lang="en-US" b="0" dirty="0"/>
              <a:t> </a:t>
            </a:r>
            <a:r>
              <a:rPr lang="en-US" b="0" dirty="0" err="1"/>
              <a:t>obećavate</a:t>
            </a:r>
            <a:r>
              <a:rPr lang="en-US" b="0" dirty="0"/>
              <a:t> </a:t>
            </a:r>
            <a:r>
              <a:rPr lang="en-US" b="0" dirty="0" err="1"/>
              <a:t>zauzvrat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err="1"/>
              <a:t>Ako</a:t>
            </a:r>
            <a:r>
              <a:rPr lang="en-US" b="0" dirty="0"/>
              <a:t> </a:t>
            </a:r>
            <a:r>
              <a:rPr lang="en-US" b="0" dirty="0" err="1"/>
              <a:t>tražite</a:t>
            </a:r>
            <a:r>
              <a:rPr lang="en-US" b="0" dirty="0"/>
              <a:t> </a:t>
            </a:r>
            <a:r>
              <a:rPr lang="en-US" b="0" dirty="0" err="1"/>
              <a:t>investiciju</a:t>
            </a:r>
            <a:r>
              <a:rPr lang="en-US" b="0" dirty="0"/>
              <a:t>, </a:t>
            </a:r>
            <a:r>
              <a:rPr lang="en-US" b="0" dirty="0" err="1"/>
              <a:t>artikulišite</a:t>
            </a:r>
            <a:r>
              <a:rPr lang="en-US" b="0" dirty="0"/>
              <a:t> </a:t>
            </a:r>
            <a:r>
              <a:rPr lang="en-US" b="0" dirty="0" err="1"/>
              <a:t>internu</a:t>
            </a:r>
            <a:r>
              <a:rPr lang="en-US" b="0" dirty="0"/>
              <a:t> </a:t>
            </a:r>
            <a:r>
              <a:rPr lang="en-US" b="0" dirty="0" err="1"/>
              <a:t>stopu</a:t>
            </a:r>
            <a:r>
              <a:rPr lang="en-US" b="0" dirty="0"/>
              <a:t> </a:t>
            </a:r>
            <a:r>
              <a:rPr lang="en-US" b="0" dirty="0" err="1"/>
              <a:t>prinosa</a:t>
            </a:r>
            <a:r>
              <a:rPr lang="en-US" b="0" dirty="0"/>
              <a:t>.</a:t>
            </a:r>
            <a:endParaRPr lang="en-CA" b="1" dirty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1362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/>
              <a:t>Poslednji</a:t>
            </a:r>
            <a:r>
              <a:rPr lang="fr-CA" baseline="0" dirty="0"/>
              <a:t> </a:t>
            </a:r>
            <a:r>
              <a:rPr lang="fr-CA" baseline="0" dirty="0" err="1"/>
              <a:t>slajd</a:t>
            </a:r>
            <a:r>
              <a:rPr lang="fr-CA" baseline="0" dirty="0"/>
              <a:t> </a:t>
            </a:r>
            <a:endParaRPr lang="fr-CA" dirty="0"/>
          </a:p>
          <a:p>
            <a:r>
              <a:rPr lang="fr-CA" dirty="0" err="1"/>
              <a:t>Nemojte</a:t>
            </a:r>
            <a:r>
              <a:rPr lang="fr-CA" dirty="0"/>
              <a:t> </a:t>
            </a:r>
            <a:r>
              <a:rPr lang="fr-CA" dirty="0" err="1"/>
              <a:t>zaboraviti</a:t>
            </a:r>
            <a:r>
              <a:rPr lang="fr-CA" baseline="0" dirty="0"/>
              <a:t> </a:t>
            </a:r>
            <a:r>
              <a:rPr lang="fr-CA" baseline="0" dirty="0" err="1"/>
              <a:t>vaše</a:t>
            </a:r>
            <a:r>
              <a:rPr lang="fr-CA" baseline="0" dirty="0"/>
              <a:t> </a:t>
            </a:r>
            <a:r>
              <a:rPr lang="fr-CA" baseline="0" dirty="0" err="1"/>
              <a:t>kontakt</a:t>
            </a:r>
            <a:r>
              <a:rPr lang="fr-CA" baseline="0" dirty="0"/>
              <a:t> </a:t>
            </a:r>
            <a:r>
              <a:rPr lang="fr-CA" baseline="0" dirty="0" err="1"/>
              <a:t>informacije</a:t>
            </a:r>
            <a:r>
              <a:rPr lang="fr-CA" baseline="0" dirty="0"/>
              <a:t>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501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CA" b="1" u="none" dirty="0" err="1"/>
              <a:t>Slajd</a:t>
            </a:r>
            <a:r>
              <a:rPr lang="en-CA" b="1" u="none" dirty="0"/>
              <a:t> 1 = </a:t>
            </a:r>
            <a:r>
              <a:rPr lang="en-CA" b="1" u="none" dirty="0" err="1"/>
              <a:t>Naslov</a:t>
            </a:r>
            <a:r>
              <a:rPr lang="en-CA" b="1" u="none" baseline="0" dirty="0"/>
              <a:t> </a:t>
            </a:r>
            <a:r>
              <a:rPr lang="en-CA" b="1" u="none" baseline="0" dirty="0" err="1"/>
              <a:t>slajda</a:t>
            </a:r>
            <a:endParaRPr lang="en-CA" b="1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="0" u="none" dirty="0"/>
              <a:t>Naslovnica vaše prezentacije.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="0" u="none" dirty="0"/>
              <a:t>Vizuelno stimulativno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="0" u="none" dirty="0"/>
              <a:t>Jasna izjava o vašem poslovnom brendu</a:t>
            </a:r>
            <a:endParaRPr lang="en-CA" b="0" u="none" dirty="0"/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b="1" dirty="0" err="1"/>
              <a:t>Fokusirajte</a:t>
            </a:r>
            <a:r>
              <a:rPr lang="en-CA" b="1" dirty="0"/>
              <a:t> se </a:t>
            </a:r>
            <a:r>
              <a:rPr lang="en-CA" b="1" dirty="0" err="1"/>
              <a:t>na</a:t>
            </a:r>
            <a:r>
              <a:rPr lang="en-CA" b="1" dirty="0"/>
              <a:t> </a:t>
            </a:r>
            <a:r>
              <a:rPr lang="en-CA" b="1" dirty="0" err="1"/>
              <a:t>svog</a:t>
            </a:r>
            <a:r>
              <a:rPr lang="en-CA" b="1" dirty="0"/>
              <a:t> </a:t>
            </a:r>
            <a:r>
              <a:rPr lang="en-CA" b="1" dirty="0" err="1"/>
              <a:t>klijenta</a:t>
            </a:r>
            <a:endParaRPr lang="en-CA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err="1"/>
              <a:t>Vaša</a:t>
            </a:r>
            <a:r>
              <a:rPr lang="en-CA" dirty="0"/>
              <a:t> </a:t>
            </a:r>
            <a:r>
              <a:rPr lang="en-CA" dirty="0" err="1"/>
              <a:t>jedinstvena</a:t>
            </a:r>
            <a:r>
              <a:rPr lang="en-CA" dirty="0"/>
              <a:t> </a:t>
            </a:r>
            <a:r>
              <a:rPr lang="en-CA" dirty="0" err="1"/>
              <a:t>prodajna</a:t>
            </a:r>
            <a:r>
              <a:rPr lang="en-CA" dirty="0"/>
              <a:t> </a:t>
            </a:r>
            <a:r>
              <a:rPr lang="en-CA" dirty="0" err="1"/>
              <a:t>ponuda</a:t>
            </a:r>
            <a:r>
              <a:rPr lang="en-CA" dirty="0"/>
              <a:t> </a:t>
            </a:r>
            <a:r>
              <a:rPr lang="en-CA" dirty="0" err="1"/>
              <a:t>nudi</a:t>
            </a:r>
            <a:r>
              <a:rPr lang="en-CA" dirty="0"/>
              <a:t> </a:t>
            </a:r>
            <a:r>
              <a:rPr lang="en-CA" dirty="0" err="1"/>
              <a:t>rešenje</a:t>
            </a:r>
            <a:r>
              <a:rPr lang="en-CA" dirty="0"/>
              <a:t> </a:t>
            </a:r>
            <a:r>
              <a:rPr lang="en-CA" dirty="0" err="1"/>
              <a:t>za</a:t>
            </a:r>
            <a:r>
              <a:rPr lang="en-CA" dirty="0"/>
              <a:t> </a:t>
            </a:r>
            <a:r>
              <a:rPr lang="en-CA" dirty="0" err="1"/>
              <a:t>kupce</a:t>
            </a: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Primer: </a:t>
            </a:r>
            <a:r>
              <a:rPr lang="en-CA" dirty="0" err="1"/>
              <a:t>Transformisanje</a:t>
            </a:r>
            <a:r>
              <a:rPr lang="en-CA" dirty="0"/>
              <a:t> </a:t>
            </a:r>
            <a:r>
              <a:rPr lang="en-CA" dirty="0" err="1"/>
              <a:t>međugradskog</a:t>
            </a:r>
            <a:r>
              <a:rPr lang="en-CA" dirty="0"/>
              <a:t> </a:t>
            </a:r>
            <a:r>
              <a:rPr lang="en-CA" dirty="0" err="1"/>
              <a:t>putovanja</a:t>
            </a: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Primer: </a:t>
            </a:r>
            <a:r>
              <a:rPr lang="en-CA" dirty="0" err="1"/>
              <a:t>Rešavanje</a:t>
            </a:r>
            <a:r>
              <a:rPr lang="en-CA" dirty="0"/>
              <a:t> </a:t>
            </a:r>
            <a:r>
              <a:rPr lang="en-CA" dirty="0" err="1"/>
              <a:t>stambene</a:t>
            </a:r>
            <a:r>
              <a:rPr lang="en-CA" dirty="0"/>
              <a:t> </a:t>
            </a:r>
            <a:r>
              <a:rPr lang="en-CA" dirty="0" err="1"/>
              <a:t>krize</a:t>
            </a:r>
            <a:r>
              <a:rPr lang="en-CA" dirty="0"/>
              <a:t> u </a:t>
            </a:r>
            <a:r>
              <a:rPr lang="en-CA" dirty="0" err="1"/>
              <a:t>centru</a:t>
            </a:r>
            <a:r>
              <a:rPr lang="en-CA" dirty="0"/>
              <a:t> </a:t>
            </a:r>
            <a:r>
              <a:rPr lang="en-CA" dirty="0" err="1"/>
              <a:t>grada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535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u="none" dirty="0" err="1"/>
              <a:t>Propozicija</a:t>
            </a:r>
            <a:r>
              <a:rPr lang="en-US" sz="1400" b="1" u="none" dirty="0"/>
              <a:t> </a:t>
            </a:r>
            <a:r>
              <a:rPr lang="en-US" sz="1400" b="1" u="none" dirty="0" err="1"/>
              <a:t>vrednosti</a:t>
            </a:r>
            <a:r>
              <a:rPr lang="en-US" sz="1400" b="1" u="none" dirty="0"/>
              <a:t>/</a:t>
            </a:r>
            <a:r>
              <a:rPr lang="en-US" sz="1400" b="1" u="none" dirty="0" err="1"/>
              <a:t>slajd</a:t>
            </a:r>
            <a:r>
              <a:rPr lang="en-US" sz="1400" b="1" u="none" dirty="0"/>
              <a:t> </a:t>
            </a:r>
            <a:r>
              <a:rPr lang="en-US" sz="1400" b="1" u="none" dirty="0" err="1"/>
              <a:t>brendiranja</a:t>
            </a:r>
            <a:endParaRPr lang="en-US" sz="1400" b="1" u="none" dirty="0"/>
          </a:p>
          <a:p>
            <a:endParaRPr lang="en-US" sz="1400" b="1" u="non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u="none" dirty="0" err="1"/>
              <a:t>Artikulišite</a:t>
            </a:r>
            <a:r>
              <a:rPr lang="en-US" sz="1400" b="1" u="none" dirty="0"/>
              <a:t> </a:t>
            </a:r>
            <a:r>
              <a:rPr lang="en-US" sz="1400" b="0" u="none" dirty="0" err="1"/>
              <a:t>šta</a:t>
            </a:r>
            <a:r>
              <a:rPr lang="en-US" sz="1400" b="0" u="none" dirty="0"/>
              <a:t> </a:t>
            </a:r>
            <a:r>
              <a:rPr lang="en-US" sz="1400" b="0" u="none" dirty="0" err="1"/>
              <a:t>radite</a:t>
            </a:r>
            <a:r>
              <a:rPr lang="en-US" sz="1400" b="0" u="none" dirty="0"/>
              <a:t> </a:t>
            </a:r>
            <a:r>
              <a:rPr lang="en-US" sz="1400" b="0" u="none" dirty="0" err="1"/>
              <a:t>i</a:t>
            </a:r>
            <a:r>
              <a:rPr lang="en-US" sz="1400" b="0" u="none" dirty="0"/>
              <a:t> </a:t>
            </a:r>
            <a:r>
              <a:rPr lang="en-US" sz="1400" b="0" u="none" dirty="0" err="1"/>
              <a:t>šta</a:t>
            </a:r>
            <a:r>
              <a:rPr lang="en-US" sz="1400" b="0" u="none" dirty="0"/>
              <a:t> </a:t>
            </a:r>
            <a:r>
              <a:rPr lang="en-US" sz="1400" b="0" u="none" dirty="0" err="1"/>
              <a:t>prodajete</a:t>
            </a:r>
            <a:endParaRPr lang="en-US" sz="1400" b="0" u="non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u="none" dirty="0" err="1"/>
              <a:t>Naglasite</a:t>
            </a:r>
            <a:r>
              <a:rPr lang="en-US" sz="1400" b="1" u="none" dirty="0"/>
              <a:t> </a:t>
            </a:r>
            <a:r>
              <a:rPr lang="en-US" sz="1400" b="0" u="none" dirty="0" err="1"/>
              <a:t>rešenje</a:t>
            </a:r>
            <a:r>
              <a:rPr lang="en-US" sz="1400" b="0" u="none" dirty="0"/>
              <a:t> </a:t>
            </a:r>
            <a:r>
              <a:rPr lang="en-US" sz="1400" b="0" u="none" dirty="0" err="1"/>
              <a:t>koje</a:t>
            </a:r>
            <a:r>
              <a:rPr lang="en-US" sz="1400" b="0" u="none" dirty="0"/>
              <a:t> </a:t>
            </a:r>
            <a:r>
              <a:rPr lang="en-US" sz="1400" b="0" u="none" dirty="0" err="1"/>
              <a:t>pružate</a:t>
            </a:r>
            <a:r>
              <a:rPr lang="en-US" sz="1400" b="0" u="none" dirty="0"/>
              <a:t> </a:t>
            </a:r>
            <a:r>
              <a:rPr lang="en-US" sz="1400" b="0" u="none" dirty="0" err="1"/>
              <a:t>i</a:t>
            </a:r>
            <a:r>
              <a:rPr lang="en-US" sz="1400" b="0" u="none" dirty="0"/>
              <a:t> </a:t>
            </a:r>
            <a:r>
              <a:rPr lang="en-US" sz="1400" b="0" u="none" dirty="0" err="1"/>
              <a:t>koliko</a:t>
            </a:r>
            <a:r>
              <a:rPr lang="en-US" sz="1400" b="0" u="none" dirty="0"/>
              <a:t> je </a:t>
            </a:r>
            <a:r>
              <a:rPr lang="en-US" sz="1400" b="0" u="none" dirty="0" err="1"/>
              <a:t>jedinstveno</a:t>
            </a:r>
            <a:endParaRPr lang="en-US" sz="1400" b="0" u="non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u="none" dirty="0"/>
          </a:p>
          <a:p>
            <a:r>
              <a:rPr lang="en-US" sz="1400" b="1" u="sng" dirty="0" err="1"/>
              <a:t>Dizajnirajte</a:t>
            </a:r>
            <a:r>
              <a:rPr lang="en-US" sz="1400" b="1" u="sng" dirty="0"/>
              <a:t> </a:t>
            </a:r>
            <a:r>
              <a:rPr lang="en-US" sz="1400" b="1" u="sng" dirty="0" err="1"/>
              <a:t>najbolje</a:t>
            </a:r>
            <a:r>
              <a:rPr lang="en-US" sz="1400" b="1" u="sng" dirty="0"/>
              <a:t> </a:t>
            </a:r>
            <a:r>
              <a:rPr lang="en-US" sz="1400" b="1" u="sng" dirty="0" err="1"/>
              <a:t>prakse</a:t>
            </a:r>
            <a:endParaRPr lang="en-US" u="sng" dirty="0"/>
          </a:p>
          <a:p>
            <a:r>
              <a:rPr lang="en-US" b="1" dirty="0" err="1"/>
              <a:t>Budite</a:t>
            </a:r>
            <a:r>
              <a:rPr lang="en-US" b="1" dirty="0"/>
              <a:t> </a:t>
            </a:r>
            <a:r>
              <a:rPr lang="en-US" b="1" dirty="0" err="1"/>
              <a:t>kratki</a:t>
            </a: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err="1"/>
              <a:t>Birajte</a:t>
            </a:r>
            <a:r>
              <a:rPr lang="en-CA" dirty="0"/>
              <a:t> </a:t>
            </a:r>
            <a:r>
              <a:rPr lang="en-CA" dirty="0" err="1"/>
              <a:t>tacke</a:t>
            </a:r>
            <a:r>
              <a:rPr lang="en-CA" dirty="0"/>
              <a:t> </a:t>
            </a:r>
            <a:r>
              <a:rPr lang="en-CA" dirty="0" err="1"/>
              <a:t>preko</a:t>
            </a:r>
            <a:r>
              <a:rPr lang="en-CA" dirty="0"/>
              <a:t> </a:t>
            </a:r>
            <a:r>
              <a:rPr lang="en-CA" dirty="0" err="1"/>
              <a:t>pasusa</a:t>
            </a: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err="1"/>
              <a:t>Ograničite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4-6 </a:t>
            </a:r>
            <a:r>
              <a:rPr lang="en-CA" dirty="0" err="1"/>
              <a:t>tačaka</a:t>
            </a:r>
            <a:r>
              <a:rPr lang="en-CA" dirty="0"/>
              <a:t> za </a:t>
            </a:r>
            <a:r>
              <a:rPr lang="en-CA" dirty="0" err="1"/>
              <a:t>nabrajanje</a:t>
            </a:r>
            <a:r>
              <a:rPr lang="en-CA" dirty="0"/>
              <a:t> </a:t>
            </a:r>
            <a:r>
              <a:rPr lang="en-CA" dirty="0" err="1"/>
              <a:t>gornje</a:t>
            </a:r>
            <a:r>
              <a:rPr lang="en-CA" dirty="0"/>
              <a:t> </a:t>
            </a:r>
            <a:r>
              <a:rPr lang="en-CA" dirty="0" err="1"/>
              <a:t>linije</a:t>
            </a:r>
            <a:r>
              <a:rPr lang="en-CA" dirty="0"/>
              <a:t> – </a:t>
            </a:r>
            <a:r>
              <a:rPr lang="en-CA" dirty="0" err="1"/>
              <a:t>možete</a:t>
            </a:r>
            <a:r>
              <a:rPr lang="en-CA" dirty="0"/>
              <a:t> </a:t>
            </a:r>
            <a:r>
              <a:rPr lang="en-CA" dirty="0" err="1"/>
              <a:t>koristiti</a:t>
            </a:r>
            <a:r>
              <a:rPr lang="en-CA" dirty="0"/>
              <a:t> </a:t>
            </a:r>
            <a:r>
              <a:rPr lang="en-CA" dirty="0" err="1"/>
              <a:t>metke</a:t>
            </a:r>
            <a:r>
              <a:rPr lang="en-CA" dirty="0"/>
              <a:t> </a:t>
            </a:r>
            <a:r>
              <a:rPr lang="en-CA" dirty="0" err="1"/>
              <a:t>sekundarne</a:t>
            </a:r>
            <a:r>
              <a:rPr lang="en-CA" dirty="0"/>
              <a:t> </a:t>
            </a:r>
            <a:r>
              <a:rPr lang="en-CA" dirty="0" err="1"/>
              <a:t>linije</a:t>
            </a: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err="1"/>
              <a:t>Maksimalno</a:t>
            </a:r>
            <a:r>
              <a:rPr lang="en-CA" dirty="0"/>
              <a:t> 6-8 </a:t>
            </a:r>
            <a:r>
              <a:rPr lang="en-CA" dirty="0" err="1"/>
              <a:t>reči</a:t>
            </a:r>
            <a:r>
              <a:rPr lang="en-CA" dirty="0"/>
              <a:t> po </a:t>
            </a:r>
            <a:r>
              <a:rPr lang="en-CA" dirty="0" err="1"/>
              <a:t>redu</a:t>
            </a: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b="1" dirty="0" err="1"/>
              <a:t>Budite</a:t>
            </a:r>
            <a:r>
              <a:rPr lang="en-CA" b="1" dirty="0"/>
              <a:t> </a:t>
            </a:r>
            <a:r>
              <a:rPr lang="en-CA" b="1" dirty="0" err="1"/>
              <a:t>dosledni</a:t>
            </a:r>
            <a:endParaRPr lang="en-CA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dirty="0"/>
              <a:t>Boje brenda, ton glasa, slike, font, ikonografija svuda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b="1" dirty="0" err="1"/>
              <a:t>Pažljivo</a:t>
            </a:r>
            <a:r>
              <a:rPr lang="en-CA" b="1" dirty="0"/>
              <a:t> </a:t>
            </a:r>
            <a:r>
              <a:rPr lang="en-CA" b="1" dirty="0" err="1"/>
              <a:t>izaberite</a:t>
            </a:r>
            <a:r>
              <a:rPr lang="en-CA" b="1" dirty="0"/>
              <a:t> </a:t>
            </a:r>
            <a:r>
              <a:rPr lang="en-CA" b="1" dirty="0" err="1"/>
              <a:t>veličinu</a:t>
            </a:r>
            <a:r>
              <a:rPr lang="en-CA" b="1" dirty="0"/>
              <a:t> </a:t>
            </a:r>
            <a:r>
              <a:rPr lang="en-CA" b="1" dirty="0" err="1"/>
              <a:t>fonta</a:t>
            </a:r>
            <a:endParaRPr lang="en-CA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Ne </a:t>
            </a:r>
            <a:r>
              <a:rPr lang="en-CA" dirty="0" err="1"/>
              <a:t>više</a:t>
            </a:r>
            <a:r>
              <a:rPr lang="en-CA" dirty="0"/>
              <a:t> od tri </a:t>
            </a:r>
            <a:r>
              <a:rPr lang="en-CA" dirty="0" err="1"/>
              <a:t>veličine</a:t>
            </a:r>
            <a:r>
              <a:rPr lang="en-CA" dirty="0"/>
              <a:t> </a:t>
            </a:r>
            <a:r>
              <a:rPr lang="en-CA" dirty="0" err="1"/>
              <a:t>fonta</a:t>
            </a: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err="1"/>
              <a:t>Naslovi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44, </a:t>
            </a:r>
            <a:r>
              <a:rPr lang="en-CA" dirty="0" err="1"/>
              <a:t>titlovi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34, </a:t>
            </a:r>
            <a:r>
              <a:rPr lang="en-CA" dirty="0" err="1"/>
              <a:t>tekst</a:t>
            </a:r>
            <a:r>
              <a:rPr lang="en-CA" dirty="0"/>
              <a:t> za </a:t>
            </a:r>
            <a:r>
              <a:rPr lang="en-CA" dirty="0" err="1"/>
              <a:t>nabrajanje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28 </a:t>
            </a:r>
            <a:r>
              <a:rPr lang="en-CA" dirty="0" err="1"/>
              <a:t>radi</a:t>
            </a:r>
            <a:r>
              <a:rPr lang="en-CA" dirty="0"/>
              <a:t> </a:t>
            </a:r>
            <a:r>
              <a:rPr lang="en-CA" dirty="0" err="1"/>
              <a:t>lakše</a:t>
            </a:r>
            <a:r>
              <a:rPr lang="en-CA" dirty="0"/>
              <a:t> </a:t>
            </a:r>
            <a:r>
              <a:rPr lang="en-CA" dirty="0" err="1"/>
              <a:t>čitljivosti</a:t>
            </a: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Koristite vizuelne elemente da ispričate svoju priču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/>
              <a:t>Slike, ikone, grafikoni, grafikoni, tabele, logotipi mogu biti veoma efikasni za smanjenje broja reči i angažovanje publike</a:t>
            </a:r>
            <a:endParaRPr lang="en-CA" b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523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CA" b="1" dirty="0" err="1"/>
              <a:t>Više</a:t>
            </a:r>
            <a:r>
              <a:rPr lang="en-CA" b="1" dirty="0"/>
              <a:t> </a:t>
            </a:r>
            <a:r>
              <a:rPr lang="en-CA" b="1" dirty="0" err="1"/>
              <a:t>detalja</a:t>
            </a:r>
            <a:r>
              <a:rPr lang="en-CA" b="1" dirty="0"/>
              <a:t> o </a:t>
            </a:r>
            <a:r>
              <a:rPr lang="en-CA" b="1" dirty="0" err="1"/>
              <a:t>vašem</a:t>
            </a:r>
            <a:r>
              <a:rPr lang="en-CA" b="1" dirty="0"/>
              <a:t> </a:t>
            </a:r>
            <a:r>
              <a:rPr lang="en-CA" b="1" dirty="0" err="1"/>
              <a:t>rešenju</a:t>
            </a:r>
            <a:endParaRPr lang="en-CA" b="1" dirty="0"/>
          </a:p>
          <a:p>
            <a:pPr marL="0" indent="0">
              <a:buFont typeface="Arial" panose="020B0604020202020204" pitchFamily="34" charset="0"/>
              <a:buNone/>
            </a:pPr>
            <a:endParaRPr lang="en-CA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b="1" dirty="0" err="1"/>
              <a:t>Opišite</a:t>
            </a:r>
            <a:r>
              <a:rPr lang="en-CA" b="1" dirty="0"/>
              <a:t> </a:t>
            </a:r>
            <a:r>
              <a:rPr lang="en-CA" b="1" dirty="0" err="1"/>
              <a:t>rešenja</a:t>
            </a:r>
            <a:r>
              <a:rPr lang="en-CA" b="1" dirty="0"/>
              <a:t> </a:t>
            </a:r>
            <a:r>
              <a:rPr lang="en-CA" b="1" dirty="0" err="1"/>
              <a:t>na</a:t>
            </a:r>
            <a:r>
              <a:rPr lang="en-CA" b="1" dirty="0"/>
              <a:t> </a:t>
            </a:r>
            <a:r>
              <a:rPr lang="en-CA" b="1" dirty="0" err="1"/>
              <a:t>način</a:t>
            </a:r>
            <a:r>
              <a:rPr lang="en-CA" b="1" dirty="0"/>
              <a:t> koji je </a:t>
            </a:r>
            <a:r>
              <a:rPr lang="en-CA" b="1" dirty="0" err="1"/>
              <a:t>fokusiran</a:t>
            </a:r>
            <a:r>
              <a:rPr lang="en-CA" b="1" dirty="0"/>
              <a:t> </a:t>
            </a:r>
            <a:r>
              <a:rPr lang="en-CA" b="1" dirty="0" err="1"/>
              <a:t>na</a:t>
            </a:r>
            <a:r>
              <a:rPr lang="en-CA" b="1" dirty="0"/>
              <a:t> </a:t>
            </a:r>
            <a:r>
              <a:rPr lang="en-CA" b="1" dirty="0" err="1" smtClean="0"/>
              <a:t>klijenta</a:t>
            </a:r>
            <a:endParaRPr lang="en-CA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err="1"/>
              <a:t>Objasnite</a:t>
            </a:r>
            <a:r>
              <a:rPr lang="en-CA" b="0" dirty="0"/>
              <a:t> </a:t>
            </a:r>
            <a:r>
              <a:rPr lang="en-CA" b="0" dirty="0" err="1"/>
              <a:t>kako</a:t>
            </a:r>
            <a:r>
              <a:rPr lang="en-CA" b="0" dirty="0"/>
              <a:t> </a:t>
            </a:r>
            <a:r>
              <a:rPr lang="en-CA" b="0" dirty="0" err="1"/>
              <a:t>vaše</a:t>
            </a:r>
            <a:r>
              <a:rPr lang="en-CA" b="0" dirty="0"/>
              <a:t> </a:t>
            </a:r>
            <a:r>
              <a:rPr lang="en-CA" b="0" dirty="0" err="1"/>
              <a:t>rešenje</a:t>
            </a:r>
            <a:r>
              <a:rPr lang="en-CA" b="0" dirty="0"/>
              <a:t> </a:t>
            </a:r>
            <a:r>
              <a:rPr lang="en-CA" b="0" dirty="0" err="1"/>
              <a:t>zadovoljava</a:t>
            </a:r>
            <a:r>
              <a:rPr lang="en-CA" b="0" dirty="0"/>
              <a:t> </a:t>
            </a:r>
            <a:r>
              <a:rPr lang="en-CA" b="0" dirty="0" err="1"/>
              <a:t>potrebe</a:t>
            </a:r>
            <a:r>
              <a:rPr lang="en-CA" b="0" dirty="0"/>
              <a:t> </a:t>
            </a:r>
            <a:r>
              <a:rPr lang="en-CA" b="0" dirty="0" err="1" smtClean="0"/>
              <a:t>klijenata</a:t>
            </a:r>
            <a:r>
              <a:rPr lang="en-CA" b="0" dirty="0" smtClean="0"/>
              <a:t>, </a:t>
            </a:r>
            <a:r>
              <a:rPr lang="en-CA" b="0" dirty="0"/>
              <a:t>a ne </a:t>
            </a:r>
            <a:r>
              <a:rPr lang="en-CA" b="0" dirty="0" err="1"/>
              <a:t>šta</a:t>
            </a:r>
            <a:r>
              <a:rPr lang="en-CA" b="0" dirty="0"/>
              <a:t> </a:t>
            </a:r>
            <a:r>
              <a:rPr lang="en-CA" b="0" dirty="0" err="1"/>
              <a:t>vaš</a:t>
            </a:r>
            <a:r>
              <a:rPr lang="en-CA" b="0" dirty="0"/>
              <a:t> </a:t>
            </a:r>
            <a:r>
              <a:rPr lang="en-CA" b="0" dirty="0" err="1"/>
              <a:t>proizvod</a:t>
            </a:r>
            <a:r>
              <a:rPr lang="en-CA" b="0" dirty="0"/>
              <a:t> </a:t>
            </a:r>
            <a:r>
              <a:rPr lang="en-CA" b="0" dirty="0" err="1"/>
              <a:t>radi</a:t>
            </a:r>
            <a:endParaRPr lang="en-CA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err="1"/>
              <a:t>Brže</a:t>
            </a:r>
            <a:r>
              <a:rPr lang="en-CA" b="0" dirty="0"/>
              <a:t> </a:t>
            </a:r>
            <a:r>
              <a:rPr lang="en-CA" b="0" dirty="0" err="1"/>
              <a:t>otpremanje</a:t>
            </a:r>
            <a:endParaRPr lang="en-CA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err="1"/>
              <a:t>Smanjeno</a:t>
            </a:r>
            <a:r>
              <a:rPr lang="en-CA" b="0" dirty="0"/>
              <a:t> </a:t>
            </a:r>
            <a:r>
              <a:rPr lang="en-CA" b="0" dirty="0" err="1"/>
              <a:t>vreme</a:t>
            </a:r>
            <a:r>
              <a:rPr lang="en-CA" b="0" dirty="0"/>
              <a:t> </a:t>
            </a:r>
            <a:r>
              <a:rPr lang="en-CA" b="0" dirty="0" err="1"/>
              <a:t>administracije</a:t>
            </a:r>
            <a:endParaRPr lang="en-CA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err="1"/>
              <a:t>Poboljšan</a:t>
            </a:r>
            <a:r>
              <a:rPr lang="en-CA" b="0" dirty="0"/>
              <a:t> </a:t>
            </a:r>
            <a:r>
              <a:rPr lang="en-CA" b="0" dirty="0" err="1"/>
              <a:t>kvalitet</a:t>
            </a:r>
            <a:r>
              <a:rPr lang="en-CA" b="0" dirty="0"/>
              <a:t> </a:t>
            </a:r>
            <a:r>
              <a:rPr lang="en-CA" b="0" dirty="0" err="1"/>
              <a:t>vode</a:t>
            </a:r>
            <a:endParaRPr lang="en-CA" b="0" dirty="0"/>
          </a:p>
          <a:p>
            <a:pPr marL="0" indent="0">
              <a:buFont typeface="Arial" panose="020B0604020202020204" pitchFamily="34" charset="0"/>
              <a:buNone/>
            </a:pPr>
            <a:endParaRPr lang="en-CA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b="0" dirty="0" err="1"/>
              <a:t>Prilagođavanje</a:t>
            </a:r>
            <a:r>
              <a:rPr lang="en-CA" b="0" dirty="0"/>
              <a:t> </a:t>
            </a:r>
            <a:r>
              <a:rPr lang="en-CA" b="0" dirty="0" err="1"/>
              <a:t>proizvoda</a:t>
            </a:r>
            <a:r>
              <a:rPr lang="en-CA" b="0" dirty="0"/>
              <a:t> </a:t>
            </a:r>
            <a:r>
              <a:rPr lang="en-CA" b="0" dirty="0" err="1"/>
              <a:t>tržištu</a:t>
            </a:r>
            <a:endParaRPr lang="en-CA" b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CA" b="0" dirty="0" err="1"/>
              <a:t>Objasnite</a:t>
            </a:r>
            <a:r>
              <a:rPr lang="en-CA" b="0" dirty="0"/>
              <a:t> </a:t>
            </a:r>
            <a:r>
              <a:rPr lang="en-CA" b="0" dirty="0" err="1"/>
              <a:t>kako</a:t>
            </a:r>
            <a:r>
              <a:rPr lang="en-CA" b="0" dirty="0"/>
              <a:t> </a:t>
            </a:r>
            <a:r>
              <a:rPr lang="en-CA" b="0" dirty="0" err="1"/>
              <a:t>vaš</a:t>
            </a:r>
            <a:r>
              <a:rPr lang="en-CA" b="0" dirty="0"/>
              <a:t> </a:t>
            </a:r>
            <a:r>
              <a:rPr lang="en-CA" b="0" dirty="0" err="1"/>
              <a:t>proizvod</a:t>
            </a:r>
            <a:r>
              <a:rPr lang="en-CA" b="0" dirty="0"/>
              <a:t> </a:t>
            </a:r>
            <a:r>
              <a:rPr lang="en-CA" b="0" dirty="0" err="1"/>
              <a:t>zadovoljava</a:t>
            </a:r>
            <a:r>
              <a:rPr lang="en-CA" b="0" dirty="0"/>
              <a:t> </a:t>
            </a:r>
            <a:r>
              <a:rPr lang="en-CA" b="0" dirty="0" err="1"/>
              <a:t>potrebe</a:t>
            </a:r>
            <a:r>
              <a:rPr lang="en-CA" b="0" dirty="0"/>
              <a:t> </a:t>
            </a:r>
            <a:r>
              <a:rPr lang="en-CA" b="0" dirty="0" err="1" smtClean="0"/>
              <a:t>klijenata</a:t>
            </a:r>
            <a:endParaRPr lang="en-CA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724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Ciljno</a:t>
            </a:r>
            <a:r>
              <a:rPr lang="en-US" b="1" dirty="0"/>
              <a:t> </a:t>
            </a:r>
            <a:r>
              <a:rPr lang="en-US" b="1" dirty="0" err="1"/>
              <a:t>tržište</a:t>
            </a:r>
            <a:endParaRPr lang="en-US" b="1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err="1"/>
              <a:t>Jasno</a:t>
            </a:r>
            <a:r>
              <a:rPr lang="en-US" b="1" dirty="0"/>
              <a:t> </a:t>
            </a:r>
            <a:r>
              <a:rPr lang="en-US" b="1" dirty="0" err="1"/>
              <a:t>identifikujte</a:t>
            </a:r>
            <a:r>
              <a:rPr lang="en-US" b="1" dirty="0"/>
              <a:t>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/>
              <a:t>klijente</a:t>
            </a:r>
            <a:endParaRPr lang="en-US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tržišta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err="1"/>
              <a:t>Geografska</a:t>
            </a:r>
            <a:r>
              <a:rPr lang="en-US" dirty="0"/>
              <a:t> </a:t>
            </a:r>
            <a:r>
              <a:rPr lang="en-US" dirty="0" err="1"/>
              <a:t>lokacija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err="1"/>
              <a:t>Partnerske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klijentu</a:t>
            </a:r>
            <a:endParaRPr lang="en-US" b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pl-PL" b="1" dirty="0"/>
              <a:t>Ako je potrebno, uključite sledeći slajd u</a:t>
            </a:r>
            <a:r>
              <a:rPr lang="en-US" dirty="0"/>
              <a:t>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Istaknite</a:t>
            </a:r>
            <a:r>
              <a:rPr lang="en-US" dirty="0"/>
              <a:t> </a:t>
            </a:r>
            <a:r>
              <a:rPr lang="en-US" dirty="0" err="1"/>
              <a:t>dosadašnji</a:t>
            </a:r>
            <a:r>
              <a:rPr lang="en-US" dirty="0"/>
              <a:t> </a:t>
            </a:r>
            <a:r>
              <a:rPr lang="en-US" dirty="0" err="1"/>
              <a:t>uspeh</a:t>
            </a:r>
            <a:endParaRPr lang="en-US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Predstavite</a:t>
            </a:r>
            <a:r>
              <a:rPr lang="en-US" dirty="0"/>
              <a:t> </a:t>
            </a:r>
            <a:r>
              <a:rPr lang="en-US" dirty="0" err="1"/>
              <a:t>partnere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osnivače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(</a:t>
            </a:r>
            <a:r>
              <a:rPr lang="en-US" dirty="0" err="1"/>
              <a:t>možete</a:t>
            </a:r>
            <a:r>
              <a:rPr lang="en-US" dirty="0"/>
              <a:t> </a:t>
            </a:r>
            <a:r>
              <a:rPr lang="en-US" dirty="0" err="1"/>
              <a:t>sačuvati</a:t>
            </a:r>
            <a:r>
              <a:rPr lang="en-US" dirty="0"/>
              <a:t> za </a:t>
            </a:r>
            <a:r>
              <a:rPr lang="en-US" dirty="0" err="1"/>
              <a:t>kasnije</a:t>
            </a:r>
            <a:r>
              <a:rPr lang="en-US" dirty="0"/>
              <a:t>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Istorijski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pronašli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rešenje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729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Poređenje</a:t>
            </a:r>
            <a:r>
              <a:rPr lang="en-US" b="1" dirty="0"/>
              <a:t> </a:t>
            </a:r>
            <a:r>
              <a:rPr lang="en-US" b="1" dirty="0" err="1"/>
              <a:t>konkurenata</a:t>
            </a:r>
            <a:endParaRPr lang="en-US" b="1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Usporedite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nedostacima</a:t>
            </a:r>
            <a:r>
              <a:rPr lang="en-US" dirty="0"/>
              <a:t> </a:t>
            </a:r>
            <a:r>
              <a:rPr lang="en-US" dirty="0" err="1"/>
              <a:t>konkurenata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Ilustrujte</a:t>
            </a:r>
            <a:r>
              <a:rPr lang="en-US" dirty="0"/>
              <a:t> </a:t>
            </a:r>
            <a:r>
              <a:rPr lang="en-US" dirty="0" err="1"/>
              <a:t>prazninu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Koristite</a:t>
            </a:r>
            <a:r>
              <a:rPr lang="en-US" dirty="0"/>
              <a:t> </a:t>
            </a:r>
            <a:r>
              <a:rPr lang="en-US" dirty="0" err="1"/>
              <a:t>grafikon</a:t>
            </a:r>
            <a:r>
              <a:rPr lang="en-US" dirty="0"/>
              <a:t>, </a:t>
            </a:r>
            <a:r>
              <a:rPr lang="en-US" dirty="0" err="1"/>
              <a:t>ikonografiju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vizuelne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da </a:t>
            </a:r>
            <a:r>
              <a:rPr lang="en-US" dirty="0" err="1"/>
              <a:t>ispričate</a:t>
            </a:r>
            <a:r>
              <a:rPr lang="en-US" dirty="0"/>
              <a:t> </a:t>
            </a:r>
            <a:r>
              <a:rPr lang="en-US" dirty="0" err="1"/>
              <a:t>priču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684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Istraživanje</a:t>
            </a:r>
            <a:r>
              <a:rPr lang="en-US" b="1" dirty="0"/>
              <a:t> </a:t>
            </a:r>
            <a:r>
              <a:rPr lang="en-US" b="1" dirty="0" err="1"/>
              <a:t>slučaja</a:t>
            </a: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err="1"/>
              <a:t>Pokažite</a:t>
            </a:r>
            <a:r>
              <a:rPr lang="en-CA" dirty="0"/>
              <a:t> </a:t>
            </a:r>
            <a:r>
              <a:rPr lang="en-CA" dirty="0" err="1"/>
              <a:t>kako</a:t>
            </a:r>
            <a:r>
              <a:rPr lang="en-CA" dirty="0"/>
              <a:t> je </a:t>
            </a:r>
            <a:r>
              <a:rPr lang="en-CA" dirty="0" err="1"/>
              <a:t>vaš</a:t>
            </a:r>
            <a:r>
              <a:rPr lang="en-CA" dirty="0"/>
              <a:t> </a:t>
            </a:r>
            <a:r>
              <a:rPr lang="en-CA" dirty="0" err="1"/>
              <a:t>proizvod</a:t>
            </a:r>
            <a:r>
              <a:rPr lang="en-CA" dirty="0"/>
              <a:t> </a:t>
            </a:r>
            <a:r>
              <a:rPr lang="en-CA" dirty="0" err="1"/>
              <a:t>rešio</a:t>
            </a:r>
            <a:r>
              <a:rPr lang="en-CA" dirty="0"/>
              <a:t> problem za </a:t>
            </a:r>
            <a:r>
              <a:rPr lang="en-CA" dirty="0" err="1"/>
              <a:t>klijenta</a:t>
            </a:r>
            <a:r>
              <a:rPr lang="en-CA" dirty="0"/>
              <a:t> (</a:t>
            </a:r>
            <a:r>
              <a:rPr lang="en-CA" dirty="0" err="1"/>
              <a:t>koristite</a:t>
            </a:r>
            <a:r>
              <a:rPr lang="en-CA" dirty="0"/>
              <a:t> </a:t>
            </a:r>
            <a:r>
              <a:rPr lang="en-CA" dirty="0" err="1"/>
              <a:t>više</a:t>
            </a:r>
            <a:r>
              <a:rPr lang="en-CA" dirty="0"/>
              <a:t> </a:t>
            </a:r>
            <a:r>
              <a:rPr lang="en-CA" dirty="0" err="1"/>
              <a:t>slajdova</a:t>
            </a:r>
            <a:r>
              <a:rPr lang="en-CA" dirty="0"/>
              <a:t>, </a:t>
            </a:r>
            <a:r>
              <a:rPr lang="en-CA" dirty="0" err="1"/>
              <a:t>ako</a:t>
            </a:r>
            <a:r>
              <a:rPr lang="en-CA" dirty="0"/>
              <a:t> je </a:t>
            </a:r>
            <a:r>
              <a:rPr lang="en-CA" dirty="0" err="1"/>
              <a:t>potrebno</a:t>
            </a:r>
            <a:r>
              <a:rPr lang="en-CA" dirty="0"/>
              <a:t>) – KORISTITE OVO SAMO AKO IMATE STUDIJU SLUČAJA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661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Odnosi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klijentima</a:t>
            </a: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opisna</a:t>
            </a:r>
            <a:r>
              <a:rPr lang="en-US" dirty="0"/>
              <a:t> </a:t>
            </a:r>
            <a:r>
              <a:rPr lang="en-US" dirty="0" err="1"/>
              <a:t>svedočenja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ilustruju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rešili</a:t>
            </a:r>
            <a:r>
              <a:rPr lang="en-US" dirty="0"/>
              <a:t> </a:t>
            </a:r>
            <a:r>
              <a:rPr lang="en-US" dirty="0" err="1"/>
              <a:t>izazov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Koristite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slajda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, 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 smtClean="0"/>
              <a:t>izbegl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poti</a:t>
            </a:r>
            <a:r>
              <a:rPr lang="en-US" dirty="0" err="1" smtClean="0"/>
              <a:t>skivanje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492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Trenutna</a:t>
            </a:r>
            <a:r>
              <a:rPr lang="en-US" b="1" dirty="0"/>
              <a:t> </a:t>
            </a:r>
            <a:r>
              <a:rPr lang="en-US" b="1" dirty="0" err="1"/>
              <a:t>prodaja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marketing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Objasnite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dolazite</a:t>
            </a:r>
            <a:r>
              <a:rPr lang="en-US" dirty="0"/>
              <a:t> do </a:t>
            </a:r>
            <a:r>
              <a:rPr lang="en-US" dirty="0" err="1" smtClean="0"/>
              <a:t>klijenata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Opišite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kanale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partnere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Ilustrujte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koji </a:t>
            </a:r>
            <a:r>
              <a:rPr lang="en-US" dirty="0" err="1"/>
              <a:t>koristite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marketinških</a:t>
            </a:r>
            <a:r>
              <a:rPr lang="en-US" dirty="0"/>
              <a:t> </a:t>
            </a:r>
            <a:r>
              <a:rPr lang="en-US" dirty="0" err="1"/>
              <a:t>napora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vaših</a:t>
            </a:r>
            <a:r>
              <a:rPr lang="en-US" dirty="0"/>
              <a:t> KPI-ja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relevantno</a:t>
            </a:r>
            <a:r>
              <a:rPr lang="en-US" dirty="0"/>
              <a:t>, </a:t>
            </a:r>
            <a:r>
              <a:rPr lang="en-US" dirty="0" err="1"/>
              <a:t>ovde</a:t>
            </a:r>
            <a:r>
              <a:rPr lang="en-US" dirty="0"/>
              <a:t> </a:t>
            </a:r>
            <a:r>
              <a:rPr lang="en-US" dirty="0" err="1"/>
              <a:t>možete</a:t>
            </a:r>
            <a:r>
              <a:rPr lang="en-US" dirty="0"/>
              <a:t> da </a:t>
            </a:r>
            <a:r>
              <a:rPr lang="en-US" dirty="0" err="1"/>
              <a:t>predstavite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odliva</a:t>
            </a:r>
            <a:r>
              <a:rPr lang="en-US" dirty="0"/>
              <a:t>,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akvizicije</a:t>
            </a:r>
            <a:r>
              <a:rPr lang="en-US" dirty="0"/>
              <a:t> </a:t>
            </a:r>
            <a:r>
              <a:rPr lang="en-US" dirty="0" err="1" smtClean="0"/>
              <a:t>klijenata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.  </a:t>
            </a:r>
            <a:endParaRPr lang="en-CA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7EEAB-4961-6044-B248-3276AD095A71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875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521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584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4787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, Back Cov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9565583" y="5358008"/>
            <a:ext cx="59443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smtClean="0">
                <a:solidFill>
                  <a:schemeClr val="bg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bg1"/>
              </a:solidFill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97839A93-28A7-1140-BE5F-2AA0EAA9B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2" y="790896"/>
            <a:ext cx="8600000" cy="1948474"/>
          </a:xfrm>
        </p:spPr>
        <p:txBody>
          <a:bodyPr anchor="b" anchorCtr="0"/>
          <a:lstStyle>
            <a:lvl1pPr>
              <a:lnSpc>
                <a:spcPct val="80000"/>
              </a:lnSpc>
              <a:defRPr sz="600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CA" noProof="0" dirty="0"/>
              <a:t>Click to edit Master title style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0406DA4-A150-8A46-AC0F-D745A0B3CD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9796" y="5232500"/>
            <a:ext cx="4400000" cy="30427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D42FAA4-1DB9-BE42-8807-B71D427D0D00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2400" y="2771769"/>
            <a:ext cx="8599182" cy="6002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baseline="0">
                <a:solidFill>
                  <a:schemeClr val="bg1"/>
                </a:solidFill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CA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1803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ne Image, One 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5476889" y="357195"/>
            <a:ext cx="4291541" cy="837152"/>
          </a:xfrm>
        </p:spPr>
        <p:txBody>
          <a:bodyPr>
            <a:sp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" y="0"/>
            <a:ext cx="5079999" cy="5715000"/>
          </a:xfrm>
          <a:solidFill>
            <a:srgbClr val="DFDFE0"/>
          </a:solidFill>
        </p:spPr>
        <p:txBody>
          <a:bodyPr tIns="0" anchor="t">
            <a:normAutofit/>
          </a:bodyPr>
          <a:lstStyle>
            <a:lvl1pPr marL="0" indent="0" algn="ctr">
              <a:spcBef>
                <a:spcPts val="667"/>
              </a:spcBef>
              <a:buFont typeface="Arial"/>
              <a:buNone/>
              <a:defRPr sz="2444" b="0" baseline="0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CA" dirty="0"/>
              <a:t>Click on the icon below </a:t>
            </a:r>
            <a:br>
              <a:rPr lang="en-CA" dirty="0"/>
            </a:br>
            <a:r>
              <a:rPr lang="en-CA" dirty="0"/>
              <a:t>to add an image to this shape</a:t>
            </a:r>
          </a:p>
          <a:p>
            <a:r>
              <a:rPr lang="en-CA" dirty="0"/>
              <a:t>Entrepreneur (Colour)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9560278" y="5358008"/>
            <a:ext cx="59972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baseline="0" smtClean="0">
                <a:solidFill>
                  <a:schemeClr val="bg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bg1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8A32FC1-760E-EC4C-9184-B3BC1413E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6889" y="1894743"/>
            <a:ext cx="4291541" cy="3582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bg2"/>
              </a:buClr>
              <a:buSzPct val="90000"/>
              <a:buFont typeface="Wingdings" pitchFamily="2" charset="2"/>
              <a:buChar char="§"/>
              <a:defRPr sz="2400" baseline="0"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 sz="2200" baseline="0">
                <a:solidFill>
                  <a:schemeClr val="bg1"/>
                </a:solidFill>
              </a:defRPr>
            </a:lvl2pPr>
            <a:lvl3pPr>
              <a:buClr>
                <a:schemeClr val="bg2"/>
              </a:buClr>
              <a:defRPr sz="2000" baseline="0"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 sz="1800" baseline="0"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 sz="16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0F594B5-1228-3742-AA10-9C374C0834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58254" y="1321200"/>
            <a:ext cx="4291542" cy="304699"/>
          </a:xfrm>
        </p:spPr>
        <p:txBody>
          <a:bodyPr>
            <a:spAutoFit/>
          </a:bodyPr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8888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Image,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9321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D7C8A04D-4788-F945-9907-3550280C28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872" y="1490400"/>
            <a:ext cx="4479636" cy="3582000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on the icon below to add an image to this shape</a:t>
            </a:r>
          </a:p>
        </p:txBody>
      </p:sp>
    </p:spTree>
    <p:extLst>
      <p:ext uri="{BB962C8B-B14F-4D97-AF65-F5344CB8AC3E}">
        <p14:creationId xmlns:p14="http://schemas.microsoft.com/office/powerpoint/2010/main" val="2556888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, O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72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7" name="Chart Placeholder 7">
            <a:extLst>
              <a:ext uri="{FF2B5EF4-FFF2-40B4-BE49-F238E27FC236}">
                <a16:creationId xmlns:a16="http://schemas.microsoft.com/office/drawing/2014/main" id="{44D152FF-02F4-BC48-888C-F79156F0E7D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279323" y="1490400"/>
            <a:ext cx="4487333" cy="3581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53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, On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72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8" name="Table Placeholder 2">
            <a:extLst>
              <a:ext uri="{FF2B5EF4-FFF2-40B4-BE49-F238E27FC236}">
                <a16:creationId xmlns:a16="http://schemas.microsoft.com/office/drawing/2014/main" id="{08D57F72-B5E8-2E4C-BD20-DE8C86321FA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275794" y="1490401"/>
            <a:ext cx="4487333" cy="358199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harts,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391586" y="1412801"/>
            <a:ext cx="4487333" cy="364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4"/>
          </p:nvPr>
        </p:nvSpPr>
        <p:spPr>
          <a:xfrm>
            <a:off x="5279320" y="1412801"/>
            <a:ext cx="4485569" cy="364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0878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9955" y="3682374"/>
            <a:ext cx="2247917" cy="1347348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8B0224B-AF58-5E44-BB70-9CFF2C7BADB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956042" y="3682374"/>
            <a:ext cx="2247917" cy="1347348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080BFF-F62A-7541-B808-D9512BFA29AF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536565" y="3682372"/>
            <a:ext cx="2247917" cy="1347349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2A1E6F5D-0F6F-0043-BEA3-F803CC03CDF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569988" y="1630156"/>
            <a:ext cx="1847850" cy="1849438"/>
          </a:xfrm>
          <a:prstGeom prst="rect">
            <a:avLst/>
          </a:prstGeo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A3ADA699-F59A-A840-BD9F-326C84D6710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156075" y="1610642"/>
            <a:ext cx="1847850" cy="1849438"/>
          </a:xfrm>
          <a:prstGeom prst="rect">
            <a:avLst/>
          </a:prstGeo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2BC0DA-6801-0148-B283-FEADD2A0B2B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736598" y="1610642"/>
            <a:ext cx="1847850" cy="1849438"/>
          </a:xfrm>
          <a:prstGeom prst="rect">
            <a:avLst/>
          </a:prstGeo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36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Table,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7556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1582" y="289645"/>
            <a:ext cx="8600000" cy="921111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8" name="Table Placeholder 2">
            <a:extLst>
              <a:ext uri="{FF2B5EF4-FFF2-40B4-BE49-F238E27FC236}">
                <a16:creationId xmlns:a16="http://schemas.microsoft.com/office/drawing/2014/main" id="{08D57F72-B5E8-2E4C-BD20-DE8C86321FA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391582" y="1490401"/>
            <a:ext cx="4487333" cy="358199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3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52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4" y="1490399"/>
            <a:ext cx="9380000" cy="358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543552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3" y="1954213"/>
            <a:ext cx="9378598" cy="310515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89796" y="1319758"/>
            <a:ext cx="9360000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noProof="0" dirty="0"/>
              <a:t>Click to add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984859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585" y="1490400"/>
            <a:ext cx="4484923" cy="358200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9321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830101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585" y="1944689"/>
            <a:ext cx="4484923" cy="311467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9338" y="1944689"/>
            <a:ext cx="4483806" cy="311467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89796" y="1321200"/>
            <a:ext cx="9360000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258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588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8B0224B-AF58-5E44-BB70-9CFF2C7BADB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2770285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080BFF-F62A-7541-B808-D9512BFA29AF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5148982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E083A4-EC9F-7848-9881-539469C44DBD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7527679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D5E4183-540F-8D42-80F5-03D19B7A5E61}"/>
              </a:ext>
            </a:extLst>
          </p:cNvPr>
          <p:cNvSpPr/>
          <p:nvPr userDrawn="1"/>
        </p:nvSpPr>
        <p:spPr>
          <a:xfrm>
            <a:off x="1089319" y="2025397"/>
            <a:ext cx="809250" cy="811128"/>
          </a:xfrm>
          <a:custGeom>
            <a:avLst/>
            <a:gdLst>
              <a:gd name="connsiteX0" fmla="*/ 451580 w 456142"/>
              <a:gd name="connsiteY0" fmla="*/ 311944 h 457200"/>
              <a:gd name="connsiteX1" fmla="*/ 401574 w 456142"/>
              <a:gd name="connsiteY1" fmla="*/ 304133 h 457200"/>
              <a:gd name="connsiteX2" fmla="*/ 401574 w 456142"/>
              <a:gd name="connsiteY2" fmla="*/ 262414 h 457200"/>
              <a:gd name="connsiteX3" fmla="*/ 429387 w 456142"/>
              <a:gd name="connsiteY3" fmla="*/ 204406 h 457200"/>
              <a:gd name="connsiteX4" fmla="*/ 432149 w 456142"/>
              <a:gd name="connsiteY4" fmla="*/ 202883 h 457200"/>
              <a:gd name="connsiteX5" fmla="*/ 443675 w 456142"/>
              <a:gd name="connsiteY5" fmla="*/ 171164 h 457200"/>
              <a:gd name="connsiteX6" fmla="*/ 434816 w 456142"/>
              <a:gd name="connsiteY6" fmla="*/ 142589 h 457200"/>
              <a:gd name="connsiteX7" fmla="*/ 429578 w 456142"/>
              <a:gd name="connsiteY7" fmla="*/ 138779 h 457200"/>
              <a:gd name="connsiteX8" fmla="*/ 429578 w 456142"/>
              <a:gd name="connsiteY8" fmla="*/ 88106 h 457200"/>
              <a:gd name="connsiteX9" fmla="*/ 339947 w 456142"/>
              <a:gd name="connsiteY9" fmla="*/ 26289 h 457200"/>
              <a:gd name="connsiteX10" fmla="*/ 280892 w 456142"/>
              <a:gd name="connsiteY10" fmla="*/ 40005 h 457200"/>
              <a:gd name="connsiteX11" fmla="*/ 171450 w 456142"/>
              <a:gd name="connsiteY11" fmla="*/ 0 h 457200"/>
              <a:gd name="connsiteX12" fmla="*/ 70866 w 456142"/>
              <a:gd name="connsiteY12" fmla="*/ 35528 h 457200"/>
              <a:gd name="connsiteX13" fmla="*/ 47625 w 456142"/>
              <a:gd name="connsiteY13" fmla="*/ 238125 h 457200"/>
              <a:gd name="connsiteX14" fmla="*/ 54483 w 456142"/>
              <a:gd name="connsiteY14" fmla="*/ 327755 h 457200"/>
              <a:gd name="connsiteX15" fmla="*/ 0 w 456142"/>
              <a:gd name="connsiteY15" fmla="*/ 423005 h 457200"/>
              <a:gd name="connsiteX16" fmla="*/ 0 w 456142"/>
              <a:gd name="connsiteY16" fmla="*/ 450723 h 457200"/>
              <a:gd name="connsiteX17" fmla="*/ 6477 w 456142"/>
              <a:gd name="connsiteY17" fmla="*/ 457200 h 457200"/>
              <a:gd name="connsiteX18" fmla="*/ 12954 w 456142"/>
              <a:gd name="connsiteY18" fmla="*/ 450723 h 457200"/>
              <a:gd name="connsiteX19" fmla="*/ 12954 w 456142"/>
              <a:gd name="connsiteY19" fmla="*/ 423005 h 457200"/>
              <a:gd name="connsiteX20" fmla="*/ 117729 w 456142"/>
              <a:gd name="connsiteY20" fmla="*/ 318230 h 457200"/>
              <a:gd name="connsiteX21" fmla="*/ 124206 w 456142"/>
              <a:gd name="connsiteY21" fmla="*/ 311753 h 457200"/>
              <a:gd name="connsiteX22" fmla="*/ 124206 w 456142"/>
              <a:gd name="connsiteY22" fmla="*/ 278225 h 457200"/>
              <a:gd name="connsiteX23" fmla="*/ 221837 w 456142"/>
              <a:gd name="connsiteY23" fmla="*/ 276225 h 457200"/>
              <a:gd name="connsiteX24" fmla="*/ 221837 w 456142"/>
              <a:gd name="connsiteY24" fmla="*/ 314325 h 457200"/>
              <a:gd name="connsiteX25" fmla="*/ 190500 w 456142"/>
              <a:gd name="connsiteY25" fmla="*/ 326422 h 457200"/>
              <a:gd name="connsiteX26" fmla="*/ 138017 w 456142"/>
              <a:gd name="connsiteY26" fmla="*/ 393668 h 457200"/>
              <a:gd name="connsiteX27" fmla="*/ 138017 w 456142"/>
              <a:gd name="connsiteY27" fmla="*/ 449199 h 457200"/>
              <a:gd name="connsiteX28" fmla="*/ 144494 w 456142"/>
              <a:gd name="connsiteY28" fmla="*/ 455676 h 457200"/>
              <a:gd name="connsiteX29" fmla="*/ 150971 w 456142"/>
              <a:gd name="connsiteY29" fmla="*/ 449199 h 457200"/>
              <a:gd name="connsiteX30" fmla="*/ 150971 w 456142"/>
              <a:gd name="connsiteY30" fmla="*/ 393668 h 457200"/>
              <a:gd name="connsiteX31" fmla="*/ 283750 w 456142"/>
              <a:gd name="connsiteY31" fmla="*/ 318421 h 457200"/>
              <a:gd name="connsiteX32" fmla="*/ 290227 w 456142"/>
              <a:gd name="connsiteY32" fmla="*/ 311944 h 457200"/>
              <a:gd name="connsiteX33" fmla="*/ 290227 w 456142"/>
              <a:gd name="connsiteY33" fmla="*/ 310991 h 457200"/>
              <a:gd name="connsiteX34" fmla="*/ 290227 w 456142"/>
              <a:gd name="connsiteY34" fmla="*/ 272891 h 457200"/>
              <a:gd name="connsiteX35" fmla="*/ 339471 w 456142"/>
              <a:gd name="connsiteY35" fmla="*/ 288989 h 457200"/>
              <a:gd name="connsiteX36" fmla="*/ 388239 w 456142"/>
              <a:gd name="connsiteY36" fmla="*/ 273558 h 457200"/>
              <a:gd name="connsiteX37" fmla="*/ 388239 w 456142"/>
              <a:gd name="connsiteY37" fmla="*/ 309658 h 457200"/>
              <a:gd name="connsiteX38" fmla="*/ 388239 w 456142"/>
              <a:gd name="connsiteY38" fmla="*/ 310134 h 457200"/>
              <a:gd name="connsiteX39" fmla="*/ 394524 w 456142"/>
              <a:gd name="connsiteY39" fmla="*/ 316611 h 457200"/>
              <a:gd name="connsiteX40" fmla="*/ 394716 w 456142"/>
              <a:gd name="connsiteY40" fmla="*/ 316611 h 457200"/>
              <a:gd name="connsiteX41" fmla="*/ 447866 w 456142"/>
              <a:gd name="connsiteY41" fmla="*/ 324326 h 457200"/>
              <a:gd name="connsiteX42" fmla="*/ 449580 w 456142"/>
              <a:gd name="connsiteY42" fmla="*/ 324326 h 457200"/>
              <a:gd name="connsiteX43" fmla="*/ 455867 w 456142"/>
              <a:gd name="connsiteY43" fmla="*/ 319564 h 457200"/>
              <a:gd name="connsiteX44" fmla="*/ 451935 w 456142"/>
              <a:gd name="connsiteY44" fmla="*/ 312043 h 457200"/>
              <a:gd name="connsiteX45" fmla="*/ 451580 w 456142"/>
              <a:gd name="connsiteY45" fmla="*/ 311944 h 457200"/>
              <a:gd name="connsiteX46" fmla="*/ 60389 w 456142"/>
              <a:gd name="connsiteY46" fmla="*/ 236982 h 457200"/>
              <a:gd name="connsiteX47" fmla="*/ 80677 w 456142"/>
              <a:gd name="connsiteY47" fmla="*/ 44387 h 457200"/>
              <a:gd name="connsiteX48" fmla="*/ 171926 w 456142"/>
              <a:gd name="connsiteY48" fmla="*/ 13049 h 457200"/>
              <a:gd name="connsiteX49" fmla="*/ 270320 w 456142"/>
              <a:gd name="connsiteY49" fmla="*/ 47435 h 457200"/>
              <a:gd name="connsiteX50" fmla="*/ 265748 w 456142"/>
              <a:gd name="connsiteY50" fmla="*/ 51530 h 457200"/>
              <a:gd name="connsiteX51" fmla="*/ 250031 w 456142"/>
              <a:gd name="connsiteY51" fmla="*/ 88106 h 457200"/>
              <a:gd name="connsiteX52" fmla="*/ 250031 w 456142"/>
              <a:gd name="connsiteY52" fmla="*/ 96869 h 457200"/>
              <a:gd name="connsiteX53" fmla="*/ 233648 w 456142"/>
              <a:gd name="connsiteY53" fmla="*/ 76200 h 457200"/>
              <a:gd name="connsiteX54" fmla="*/ 226981 w 456142"/>
              <a:gd name="connsiteY54" fmla="*/ 70104 h 457200"/>
              <a:gd name="connsiteX55" fmla="*/ 220694 w 456142"/>
              <a:gd name="connsiteY55" fmla="*/ 76676 h 457200"/>
              <a:gd name="connsiteX56" fmla="*/ 218980 w 456142"/>
              <a:gd name="connsiteY56" fmla="*/ 81248 h 457200"/>
              <a:gd name="connsiteX57" fmla="*/ 172879 w 456142"/>
              <a:gd name="connsiteY57" fmla="*/ 70961 h 457200"/>
              <a:gd name="connsiteX58" fmla="*/ 108871 w 456142"/>
              <a:gd name="connsiteY58" fmla="*/ 68580 h 457200"/>
              <a:gd name="connsiteX59" fmla="*/ 82391 w 456142"/>
              <a:gd name="connsiteY59" fmla="*/ 118396 h 457200"/>
              <a:gd name="connsiteX60" fmla="*/ 82391 w 456142"/>
              <a:gd name="connsiteY60" fmla="*/ 141256 h 457200"/>
              <a:gd name="connsiteX61" fmla="*/ 77438 w 456142"/>
              <a:gd name="connsiteY61" fmla="*/ 144780 h 457200"/>
              <a:gd name="connsiteX62" fmla="*/ 68675 w 456142"/>
              <a:gd name="connsiteY62" fmla="*/ 173355 h 457200"/>
              <a:gd name="connsiteX63" fmla="*/ 82582 w 456142"/>
              <a:gd name="connsiteY63" fmla="*/ 205931 h 457200"/>
              <a:gd name="connsiteX64" fmla="*/ 111157 w 456142"/>
              <a:gd name="connsiteY64" fmla="*/ 266605 h 457200"/>
              <a:gd name="connsiteX65" fmla="*/ 111157 w 456142"/>
              <a:gd name="connsiteY65" fmla="*/ 305848 h 457200"/>
              <a:gd name="connsiteX66" fmla="*/ 66961 w 456142"/>
              <a:gd name="connsiteY66" fmla="*/ 319754 h 457200"/>
              <a:gd name="connsiteX67" fmla="*/ 60389 w 456142"/>
              <a:gd name="connsiteY67" fmla="*/ 236982 h 457200"/>
              <a:gd name="connsiteX68" fmla="*/ 172117 w 456142"/>
              <a:gd name="connsiteY68" fmla="*/ 281273 h 457200"/>
              <a:gd name="connsiteX69" fmla="*/ 95250 w 456142"/>
              <a:gd name="connsiteY69" fmla="*/ 201359 h 457200"/>
              <a:gd name="connsiteX70" fmla="*/ 89547 w 456142"/>
              <a:gd name="connsiteY70" fmla="*/ 194894 h 457200"/>
              <a:gd name="connsiteX71" fmla="*/ 89154 w 456142"/>
              <a:gd name="connsiteY71" fmla="*/ 194881 h 457200"/>
              <a:gd name="connsiteX72" fmla="*/ 81534 w 456142"/>
              <a:gd name="connsiteY72" fmla="*/ 173165 h 457200"/>
              <a:gd name="connsiteX73" fmla="*/ 88678 w 456142"/>
              <a:gd name="connsiteY73" fmla="*/ 152400 h 457200"/>
              <a:gd name="connsiteX74" fmla="*/ 88678 w 456142"/>
              <a:gd name="connsiteY74" fmla="*/ 152400 h 457200"/>
              <a:gd name="connsiteX75" fmla="*/ 93345 w 456142"/>
              <a:gd name="connsiteY75" fmla="*/ 150495 h 457200"/>
              <a:gd name="connsiteX76" fmla="*/ 95250 w 456142"/>
              <a:gd name="connsiteY76" fmla="*/ 145828 h 457200"/>
              <a:gd name="connsiteX77" fmla="*/ 95250 w 456142"/>
              <a:gd name="connsiteY77" fmla="*/ 118205 h 457200"/>
              <a:gd name="connsiteX78" fmla="*/ 115538 w 456142"/>
              <a:gd name="connsiteY78" fmla="*/ 79534 h 457200"/>
              <a:gd name="connsiteX79" fmla="*/ 166878 w 456142"/>
              <a:gd name="connsiteY79" fmla="*/ 82487 h 457200"/>
              <a:gd name="connsiteX80" fmla="*/ 224981 w 456142"/>
              <a:gd name="connsiteY80" fmla="*/ 92583 h 457200"/>
              <a:gd name="connsiteX81" fmla="*/ 249936 w 456142"/>
              <a:gd name="connsiteY81" fmla="*/ 110395 h 457200"/>
              <a:gd name="connsiteX82" fmla="*/ 249936 w 456142"/>
              <a:gd name="connsiteY82" fmla="*/ 138970 h 457200"/>
              <a:gd name="connsiteX83" fmla="*/ 244983 w 456142"/>
              <a:gd name="connsiteY83" fmla="*/ 142589 h 457200"/>
              <a:gd name="connsiteX84" fmla="*/ 236220 w 456142"/>
              <a:gd name="connsiteY84" fmla="*/ 171164 h 457200"/>
              <a:gd name="connsiteX85" fmla="*/ 248603 w 456142"/>
              <a:gd name="connsiteY85" fmla="*/ 202883 h 457200"/>
              <a:gd name="connsiteX86" fmla="*/ 224314 w 456142"/>
              <a:gd name="connsiteY86" fmla="*/ 256127 h 457200"/>
              <a:gd name="connsiteX87" fmla="*/ 223361 w 456142"/>
              <a:gd name="connsiteY87" fmla="*/ 257080 h 457200"/>
              <a:gd name="connsiteX88" fmla="*/ 172117 w 456142"/>
              <a:gd name="connsiteY88" fmla="*/ 281273 h 457200"/>
              <a:gd name="connsiteX89" fmla="*/ 234887 w 456142"/>
              <a:gd name="connsiteY89" fmla="*/ 264128 h 457200"/>
              <a:gd name="connsiteX90" fmla="*/ 256223 w 456142"/>
              <a:gd name="connsiteY90" fmla="*/ 227743 h 457200"/>
              <a:gd name="connsiteX91" fmla="*/ 277463 w 456142"/>
              <a:gd name="connsiteY91" fmla="*/ 261366 h 457200"/>
              <a:gd name="connsiteX92" fmla="*/ 277463 w 456142"/>
              <a:gd name="connsiteY92" fmla="*/ 305657 h 457200"/>
              <a:gd name="connsiteX93" fmla="*/ 234887 w 456142"/>
              <a:gd name="connsiteY93" fmla="*/ 311372 h 457200"/>
              <a:gd name="connsiteX94" fmla="*/ 339662 w 456142"/>
              <a:gd name="connsiteY94" fmla="*/ 276035 h 457200"/>
              <a:gd name="connsiteX95" fmla="*/ 262795 w 456142"/>
              <a:gd name="connsiteY95" fmla="*/ 199073 h 457200"/>
              <a:gd name="connsiteX96" fmla="*/ 256704 w 456142"/>
              <a:gd name="connsiteY96" fmla="*/ 192596 h 457200"/>
              <a:gd name="connsiteX97" fmla="*/ 256699 w 456142"/>
              <a:gd name="connsiteY97" fmla="*/ 192596 h 457200"/>
              <a:gd name="connsiteX98" fmla="*/ 249079 w 456142"/>
              <a:gd name="connsiteY98" fmla="*/ 170974 h 457200"/>
              <a:gd name="connsiteX99" fmla="*/ 256223 w 456142"/>
              <a:gd name="connsiteY99" fmla="*/ 150019 h 457200"/>
              <a:gd name="connsiteX100" fmla="*/ 260794 w 456142"/>
              <a:gd name="connsiteY100" fmla="*/ 148114 h 457200"/>
              <a:gd name="connsiteX101" fmla="*/ 262795 w 456142"/>
              <a:gd name="connsiteY101" fmla="*/ 143447 h 457200"/>
              <a:gd name="connsiteX102" fmla="*/ 262795 w 456142"/>
              <a:gd name="connsiteY102" fmla="*/ 104775 h 457200"/>
              <a:gd name="connsiteX103" fmla="*/ 262795 w 456142"/>
              <a:gd name="connsiteY103" fmla="*/ 104299 h 457200"/>
              <a:gd name="connsiteX104" fmla="*/ 262795 w 456142"/>
              <a:gd name="connsiteY104" fmla="*/ 103823 h 457200"/>
              <a:gd name="connsiteX105" fmla="*/ 262795 w 456142"/>
              <a:gd name="connsiteY105" fmla="*/ 87821 h 457200"/>
              <a:gd name="connsiteX106" fmla="*/ 274701 w 456142"/>
              <a:gd name="connsiteY106" fmla="*/ 60484 h 457200"/>
              <a:gd name="connsiteX107" fmla="*/ 283178 w 456142"/>
              <a:gd name="connsiteY107" fmla="*/ 53721 h 457200"/>
              <a:gd name="connsiteX108" fmla="*/ 283178 w 456142"/>
              <a:gd name="connsiteY108" fmla="*/ 53721 h 457200"/>
              <a:gd name="connsiteX109" fmla="*/ 340138 w 456142"/>
              <a:gd name="connsiteY109" fmla="*/ 39053 h 457200"/>
              <a:gd name="connsiteX110" fmla="*/ 416338 w 456142"/>
              <a:gd name="connsiteY110" fmla="*/ 87821 h 457200"/>
              <a:gd name="connsiteX111" fmla="*/ 416338 w 456142"/>
              <a:gd name="connsiteY111" fmla="*/ 143447 h 457200"/>
              <a:gd name="connsiteX112" fmla="*/ 418052 w 456142"/>
              <a:gd name="connsiteY112" fmla="*/ 148114 h 457200"/>
              <a:gd name="connsiteX113" fmla="*/ 422529 w 456142"/>
              <a:gd name="connsiteY113" fmla="*/ 150019 h 457200"/>
              <a:gd name="connsiteX114" fmla="*/ 430340 w 456142"/>
              <a:gd name="connsiteY114" fmla="*/ 170974 h 457200"/>
              <a:gd name="connsiteX115" fmla="*/ 423196 w 456142"/>
              <a:gd name="connsiteY115" fmla="*/ 192500 h 457200"/>
              <a:gd name="connsiteX116" fmla="*/ 419100 w 456142"/>
              <a:gd name="connsiteY116" fmla="*/ 193643 h 457200"/>
              <a:gd name="connsiteX117" fmla="*/ 416338 w 456142"/>
              <a:gd name="connsiteY117" fmla="*/ 199073 h 457200"/>
              <a:gd name="connsiteX118" fmla="*/ 339852 w 456142"/>
              <a:gd name="connsiteY118" fmla="*/ 276225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456142" h="457200">
                <a:moveTo>
                  <a:pt x="451580" y="311944"/>
                </a:moveTo>
                <a:cubicBezTo>
                  <a:pt x="435270" y="307417"/>
                  <a:pt x="418488" y="304796"/>
                  <a:pt x="401574" y="304133"/>
                </a:cubicBezTo>
                <a:lnTo>
                  <a:pt x="401574" y="262414"/>
                </a:lnTo>
                <a:cubicBezTo>
                  <a:pt x="416887" y="246603"/>
                  <a:pt x="426649" y="226245"/>
                  <a:pt x="429387" y="204406"/>
                </a:cubicBezTo>
                <a:cubicBezTo>
                  <a:pt x="430346" y="203972"/>
                  <a:pt x="431270" y="203463"/>
                  <a:pt x="432149" y="202883"/>
                </a:cubicBezTo>
                <a:cubicBezTo>
                  <a:pt x="439865" y="197549"/>
                  <a:pt x="443770" y="186785"/>
                  <a:pt x="443675" y="171164"/>
                </a:cubicBezTo>
                <a:cubicBezTo>
                  <a:pt x="444664" y="160837"/>
                  <a:pt x="441473" y="150545"/>
                  <a:pt x="434816" y="142589"/>
                </a:cubicBezTo>
                <a:cubicBezTo>
                  <a:pt x="433275" y="141059"/>
                  <a:pt x="431508" y="139774"/>
                  <a:pt x="429578" y="138779"/>
                </a:cubicBezTo>
                <a:lnTo>
                  <a:pt x="429578" y="88106"/>
                </a:lnTo>
                <a:cubicBezTo>
                  <a:pt x="429578" y="58388"/>
                  <a:pt x="401574" y="26289"/>
                  <a:pt x="339947" y="26289"/>
                </a:cubicBezTo>
                <a:cubicBezTo>
                  <a:pt x="319409" y="25697"/>
                  <a:pt x="299067" y="30422"/>
                  <a:pt x="280892" y="40005"/>
                </a:cubicBezTo>
                <a:cubicBezTo>
                  <a:pt x="258794" y="13240"/>
                  <a:pt x="223171" y="0"/>
                  <a:pt x="171450" y="0"/>
                </a:cubicBezTo>
                <a:cubicBezTo>
                  <a:pt x="125444" y="0"/>
                  <a:pt x="92488" y="11621"/>
                  <a:pt x="70866" y="35528"/>
                </a:cubicBezTo>
                <a:cubicBezTo>
                  <a:pt x="30861" y="80010"/>
                  <a:pt x="38862" y="156877"/>
                  <a:pt x="47625" y="238125"/>
                </a:cubicBezTo>
                <a:cubicBezTo>
                  <a:pt x="50673" y="268034"/>
                  <a:pt x="53912" y="298990"/>
                  <a:pt x="54483" y="327755"/>
                </a:cubicBezTo>
                <a:cubicBezTo>
                  <a:pt x="22860" y="350330"/>
                  <a:pt x="0" y="386906"/>
                  <a:pt x="0" y="423005"/>
                </a:cubicBezTo>
                <a:lnTo>
                  <a:pt x="0" y="450723"/>
                </a:lnTo>
                <a:cubicBezTo>
                  <a:pt x="0" y="454301"/>
                  <a:pt x="2900" y="457200"/>
                  <a:pt x="6477" y="457200"/>
                </a:cubicBezTo>
                <a:cubicBezTo>
                  <a:pt x="10054" y="457200"/>
                  <a:pt x="12954" y="454301"/>
                  <a:pt x="12954" y="450723"/>
                </a:cubicBezTo>
                <a:lnTo>
                  <a:pt x="12954" y="423005"/>
                </a:lnTo>
                <a:cubicBezTo>
                  <a:pt x="12954" y="371189"/>
                  <a:pt x="65818" y="318230"/>
                  <a:pt x="117729" y="318230"/>
                </a:cubicBezTo>
                <a:cubicBezTo>
                  <a:pt x="121307" y="318230"/>
                  <a:pt x="124206" y="315331"/>
                  <a:pt x="124206" y="311753"/>
                </a:cubicBezTo>
                <a:lnTo>
                  <a:pt x="124206" y="278225"/>
                </a:lnTo>
                <a:cubicBezTo>
                  <a:pt x="153410" y="299865"/>
                  <a:pt x="193545" y="299043"/>
                  <a:pt x="221837" y="276225"/>
                </a:cubicBezTo>
                <a:lnTo>
                  <a:pt x="221837" y="314325"/>
                </a:lnTo>
                <a:cubicBezTo>
                  <a:pt x="211063" y="317447"/>
                  <a:pt x="200578" y="321494"/>
                  <a:pt x="190500" y="326422"/>
                </a:cubicBezTo>
                <a:cubicBezTo>
                  <a:pt x="156210" y="343091"/>
                  <a:pt x="138017" y="366427"/>
                  <a:pt x="138017" y="393668"/>
                </a:cubicBezTo>
                <a:lnTo>
                  <a:pt x="138017" y="449199"/>
                </a:lnTo>
                <a:cubicBezTo>
                  <a:pt x="138017" y="452777"/>
                  <a:pt x="140917" y="455676"/>
                  <a:pt x="144494" y="455676"/>
                </a:cubicBezTo>
                <a:cubicBezTo>
                  <a:pt x="148072" y="455676"/>
                  <a:pt x="150971" y="452777"/>
                  <a:pt x="150971" y="449199"/>
                </a:cubicBezTo>
                <a:lnTo>
                  <a:pt x="150971" y="393668"/>
                </a:lnTo>
                <a:cubicBezTo>
                  <a:pt x="150971" y="345281"/>
                  <a:pt x="229457" y="318421"/>
                  <a:pt x="283750" y="318421"/>
                </a:cubicBezTo>
                <a:cubicBezTo>
                  <a:pt x="287305" y="318369"/>
                  <a:pt x="290175" y="315499"/>
                  <a:pt x="290227" y="311944"/>
                </a:cubicBezTo>
                <a:cubicBezTo>
                  <a:pt x="290263" y="311628"/>
                  <a:pt x="290263" y="311308"/>
                  <a:pt x="290227" y="310991"/>
                </a:cubicBezTo>
                <a:lnTo>
                  <a:pt x="290227" y="272891"/>
                </a:lnTo>
                <a:cubicBezTo>
                  <a:pt x="304474" y="283431"/>
                  <a:pt x="321749" y="289078"/>
                  <a:pt x="339471" y="288989"/>
                </a:cubicBezTo>
                <a:cubicBezTo>
                  <a:pt x="356943" y="289084"/>
                  <a:pt x="374002" y="283686"/>
                  <a:pt x="388239" y="273558"/>
                </a:cubicBezTo>
                <a:lnTo>
                  <a:pt x="388239" y="309658"/>
                </a:lnTo>
                <a:cubicBezTo>
                  <a:pt x="388239" y="309658"/>
                  <a:pt x="388239" y="309658"/>
                  <a:pt x="388239" y="310134"/>
                </a:cubicBezTo>
                <a:cubicBezTo>
                  <a:pt x="388186" y="313658"/>
                  <a:pt x="391000" y="316558"/>
                  <a:pt x="394524" y="316611"/>
                </a:cubicBezTo>
                <a:cubicBezTo>
                  <a:pt x="394588" y="316612"/>
                  <a:pt x="394652" y="316612"/>
                  <a:pt x="394716" y="316611"/>
                </a:cubicBezTo>
                <a:cubicBezTo>
                  <a:pt x="412696" y="316813"/>
                  <a:pt x="430570" y="319408"/>
                  <a:pt x="447866" y="324326"/>
                </a:cubicBezTo>
                <a:cubicBezTo>
                  <a:pt x="448433" y="324421"/>
                  <a:pt x="449012" y="324421"/>
                  <a:pt x="449580" y="324326"/>
                </a:cubicBezTo>
                <a:cubicBezTo>
                  <a:pt x="452491" y="324281"/>
                  <a:pt x="455035" y="322354"/>
                  <a:pt x="455867" y="319564"/>
                </a:cubicBezTo>
                <a:cubicBezTo>
                  <a:pt x="456858" y="316401"/>
                  <a:pt x="455098" y="313034"/>
                  <a:pt x="451935" y="312043"/>
                </a:cubicBezTo>
                <a:cubicBezTo>
                  <a:pt x="451817" y="312007"/>
                  <a:pt x="451699" y="311973"/>
                  <a:pt x="451580" y="311944"/>
                </a:cubicBezTo>
                <a:close/>
                <a:moveTo>
                  <a:pt x="60389" y="236982"/>
                </a:moveTo>
                <a:cubicBezTo>
                  <a:pt x="52197" y="158496"/>
                  <a:pt x="44577" y="84582"/>
                  <a:pt x="80677" y="44387"/>
                </a:cubicBezTo>
                <a:cubicBezTo>
                  <a:pt x="99727" y="23241"/>
                  <a:pt x="129445" y="13049"/>
                  <a:pt x="171926" y="13049"/>
                </a:cubicBezTo>
                <a:cubicBezTo>
                  <a:pt x="218504" y="13049"/>
                  <a:pt x="250698" y="24479"/>
                  <a:pt x="270320" y="47435"/>
                </a:cubicBezTo>
                <a:cubicBezTo>
                  <a:pt x="268688" y="48675"/>
                  <a:pt x="267159" y="50044"/>
                  <a:pt x="265748" y="51530"/>
                </a:cubicBezTo>
                <a:cubicBezTo>
                  <a:pt x="255802" y="61112"/>
                  <a:pt x="250138" y="74297"/>
                  <a:pt x="250031" y="88106"/>
                </a:cubicBezTo>
                <a:lnTo>
                  <a:pt x="250031" y="96869"/>
                </a:lnTo>
                <a:cubicBezTo>
                  <a:pt x="240745" y="94142"/>
                  <a:pt x="234184" y="85863"/>
                  <a:pt x="233648" y="76200"/>
                </a:cubicBezTo>
                <a:cubicBezTo>
                  <a:pt x="233308" y="72764"/>
                  <a:pt x="230434" y="70136"/>
                  <a:pt x="226981" y="70104"/>
                </a:cubicBezTo>
                <a:cubicBezTo>
                  <a:pt x="223441" y="70208"/>
                  <a:pt x="220641" y="73135"/>
                  <a:pt x="220694" y="76676"/>
                </a:cubicBezTo>
                <a:cubicBezTo>
                  <a:pt x="220694" y="80105"/>
                  <a:pt x="219551" y="80867"/>
                  <a:pt x="218980" y="81248"/>
                </a:cubicBezTo>
                <a:cubicBezTo>
                  <a:pt x="211741" y="85916"/>
                  <a:pt x="187071" y="77819"/>
                  <a:pt x="172879" y="70961"/>
                </a:cubicBezTo>
                <a:cubicBezTo>
                  <a:pt x="141923" y="55436"/>
                  <a:pt x="120968" y="61436"/>
                  <a:pt x="108871" y="68580"/>
                </a:cubicBezTo>
                <a:cubicBezTo>
                  <a:pt x="92302" y="79742"/>
                  <a:pt x="82375" y="98418"/>
                  <a:pt x="82391" y="118396"/>
                </a:cubicBezTo>
                <a:lnTo>
                  <a:pt x="82391" y="141256"/>
                </a:lnTo>
                <a:cubicBezTo>
                  <a:pt x="80578" y="142183"/>
                  <a:pt x="78909" y="143370"/>
                  <a:pt x="77438" y="144780"/>
                </a:cubicBezTo>
                <a:cubicBezTo>
                  <a:pt x="70962" y="152830"/>
                  <a:pt x="67825" y="163058"/>
                  <a:pt x="68675" y="173355"/>
                </a:cubicBezTo>
                <a:cubicBezTo>
                  <a:pt x="68675" y="195072"/>
                  <a:pt x="76772" y="203073"/>
                  <a:pt x="82582" y="205931"/>
                </a:cubicBezTo>
                <a:cubicBezTo>
                  <a:pt x="85535" y="228644"/>
                  <a:pt x="95527" y="249862"/>
                  <a:pt x="111157" y="266605"/>
                </a:cubicBezTo>
                <a:lnTo>
                  <a:pt x="111157" y="305848"/>
                </a:lnTo>
                <a:cubicBezTo>
                  <a:pt x="95592" y="307232"/>
                  <a:pt x="80513" y="311976"/>
                  <a:pt x="66961" y="319754"/>
                </a:cubicBezTo>
                <a:cubicBezTo>
                  <a:pt x="66104" y="292799"/>
                  <a:pt x="63246" y="264509"/>
                  <a:pt x="60389" y="236982"/>
                </a:cubicBezTo>
                <a:close/>
                <a:moveTo>
                  <a:pt x="172117" y="281273"/>
                </a:moveTo>
                <a:cubicBezTo>
                  <a:pt x="118491" y="281273"/>
                  <a:pt x="95917" y="224123"/>
                  <a:pt x="95250" y="201359"/>
                </a:cubicBezTo>
                <a:cubicBezTo>
                  <a:pt x="95461" y="197998"/>
                  <a:pt x="92907" y="195103"/>
                  <a:pt x="89547" y="194894"/>
                </a:cubicBezTo>
                <a:cubicBezTo>
                  <a:pt x="89416" y="194885"/>
                  <a:pt x="89285" y="194881"/>
                  <a:pt x="89154" y="194881"/>
                </a:cubicBezTo>
                <a:cubicBezTo>
                  <a:pt x="86582" y="194405"/>
                  <a:pt x="81629" y="189548"/>
                  <a:pt x="81534" y="173165"/>
                </a:cubicBezTo>
                <a:cubicBezTo>
                  <a:pt x="81439" y="156781"/>
                  <a:pt x="86487" y="152400"/>
                  <a:pt x="88678" y="152400"/>
                </a:cubicBezTo>
                <a:lnTo>
                  <a:pt x="88678" y="152400"/>
                </a:lnTo>
                <a:cubicBezTo>
                  <a:pt x="90421" y="152390"/>
                  <a:pt x="92093" y="151708"/>
                  <a:pt x="93345" y="150495"/>
                </a:cubicBezTo>
                <a:cubicBezTo>
                  <a:pt x="94584" y="149261"/>
                  <a:pt x="95271" y="147577"/>
                  <a:pt x="95250" y="145828"/>
                </a:cubicBezTo>
                <a:lnTo>
                  <a:pt x="95250" y="118205"/>
                </a:lnTo>
                <a:cubicBezTo>
                  <a:pt x="95260" y="102767"/>
                  <a:pt x="102841" y="88315"/>
                  <a:pt x="115538" y="79534"/>
                </a:cubicBezTo>
                <a:cubicBezTo>
                  <a:pt x="128778" y="71247"/>
                  <a:pt x="146495" y="72295"/>
                  <a:pt x="166878" y="82487"/>
                </a:cubicBezTo>
                <a:cubicBezTo>
                  <a:pt x="173736" y="85820"/>
                  <a:pt x="208598" y="101537"/>
                  <a:pt x="224981" y="92583"/>
                </a:cubicBezTo>
                <a:cubicBezTo>
                  <a:pt x="229836" y="102286"/>
                  <a:pt x="239181" y="108956"/>
                  <a:pt x="249936" y="110395"/>
                </a:cubicBezTo>
                <a:lnTo>
                  <a:pt x="249936" y="138970"/>
                </a:lnTo>
                <a:cubicBezTo>
                  <a:pt x="248092" y="139887"/>
                  <a:pt x="246417" y="141111"/>
                  <a:pt x="244983" y="142589"/>
                </a:cubicBezTo>
                <a:cubicBezTo>
                  <a:pt x="238471" y="150620"/>
                  <a:pt x="235329" y="160864"/>
                  <a:pt x="236220" y="171164"/>
                </a:cubicBezTo>
                <a:cubicBezTo>
                  <a:pt x="236220" y="191072"/>
                  <a:pt x="242983" y="199739"/>
                  <a:pt x="248603" y="202883"/>
                </a:cubicBezTo>
                <a:cubicBezTo>
                  <a:pt x="245775" y="222591"/>
                  <a:pt x="237344" y="241072"/>
                  <a:pt x="224314" y="256127"/>
                </a:cubicBezTo>
                <a:cubicBezTo>
                  <a:pt x="223950" y="256395"/>
                  <a:pt x="223629" y="256716"/>
                  <a:pt x="223361" y="257080"/>
                </a:cubicBezTo>
                <a:cubicBezTo>
                  <a:pt x="210653" y="272267"/>
                  <a:pt x="191919" y="281112"/>
                  <a:pt x="172117" y="281273"/>
                </a:cubicBezTo>
                <a:close/>
                <a:moveTo>
                  <a:pt x="234887" y="264128"/>
                </a:moveTo>
                <a:cubicBezTo>
                  <a:pt x="244160" y="253404"/>
                  <a:pt x="251391" y="241072"/>
                  <a:pt x="256223" y="227743"/>
                </a:cubicBezTo>
                <a:cubicBezTo>
                  <a:pt x="261053" y="240223"/>
                  <a:pt x="268267" y="251644"/>
                  <a:pt x="277463" y="261366"/>
                </a:cubicBezTo>
                <a:lnTo>
                  <a:pt x="277463" y="305657"/>
                </a:lnTo>
                <a:cubicBezTo>
                  <a:pt x="263119" y="306174"/>
                  <a:pt x="248859" y="308087"/>
                  <a:pt x="234887" y="311372"/>
                </a:cubicBezTo>
                <a:close/>
                <a:moveTo>
                  <a:pt x="339662" y="276035"/>
                </a:moveTo>
                <a:cubicBezTo>
                  <a:pt x="289655" y="276035"/>
                  <a:pt x="263462" y="225933"/>
                  <a:pt x="262795" y="199073"/>
                </a:cubicBezTo>
                <a:cubicBezTo>
                  <a:pt x="262901" y="195603"/>
                  <a:pt x="260174" y="192702"/>
                  <a:pt x="256704" y="192596"/>
                </a:cubicBezTo>
                <a:cubicBezTo>
                  <a:pt x="256703" y="192596"/>
                  <a:pt x="256701" y="192596"/>
                  <a:pt x="256699" y="192596"/>
                </a:cubicBezTo>
                <a:cubicBezTo>
                  <a:pt x="254032" y="192596"/>
                  <a:pt x="249174" y="187262"/>
                  <a:pt x="249079" y="170974"/>
                </a:cubicBezTo>
                <a:cubicBezTo>
                  <a:pt x="248984" y="154686"/>
                  <a:pt x="253937" y="150400"/>
                  <a:pt x="256223" y="150019"/>
                </a:cubicBezTo>
                <a:cubicBezTo>
                  <a:pt x="257949" y="150072"/>
                  <a:pt x="259616" y="149378"/>
                  <a:pt x="260794" y="148114"/>
                </a:cubicBezTo>
                <a:cubicBezTo>
                  <a:pt x="262042" y="146876"/>
                  <a:pt x="262760" y="145203"/>
                  <a:pt x="262795" y="143447"/>
                </a:cubicBezTo>
                <a:lnTo>
                  <a:pt x="262795" y="104775"/>
                </a:lnTo>
                <a:cubicBezTo>
                  <a:pt x="262795" y="104775"/>
                  <a:pt x="262795" y="104775"/>
                  <a:pt x="262795" y="104299"/>
                </a:cubicBezTo>
                <a:cubicBezTo>
                  <a:pt x="262795" y="103823"/>
                  <a:pt x="262795" y="104299"/>
                  <a:pt x="262795" y="103823"/>
                </a:cubicBezTo>
                <a:lnTo>
                  <a:pt x="262795" y="87821"/>
                </a:lnTo>
                <a:cubicBezTo>
                  <a:pt x="262885" y="77469"/>
                  <a:pt x="267183" y="67600"/>
                  <a:pt x="274701" y="60484"/>
                </a:cubicBezTo>
                <a:cubicBezTo>
                  <a:pt x="277273" y="57928"/>
                  <a:pt x="280115" y="55661"/>
                  <a:pt x="283178" y="53721"/>
                </a:cubicBezTo>
                <a:lnTo>
                  <a:pt x="283178" y="53721"/>
                </a:lnTo>
                <a:cubicBezTo>
                  <a:pt x="300306" y="43330"/>
                  <a:pt x="320121" y="38227"/>
                  <a:pt x="340138" y="39053"/>
                </a:cubicBezTo>
                <a:cubicBezTo>
                  <a:pt x="392716" y="39053"/>
                  <a:pt x="416338" y="64294"/>
                  <a:pt x="416338" y="87821"/>
                </a:cubicBezTo>
                <a:lnTo>
                  <a:pt x="416338" y="143447"/>
                </a:lnTo>
                <a:cubicBezTo>
                  <a:pt x="416305" y="145162"/>
                  <a:pt x="416917" y="146827"/>
                  <a:pt x="418052" y="148114"/>
                </a:cubicBezTo>
                <a:cubicBezTo>
                  <a:pt x="419209" y="149352"/>
                  <a:pt x="420835" y="150044"/>
                  <a:pt x="422529" y="150019"/>
                </a:cubicBezTo>
                <a:cubicBezTo>
                  <a:pt x="425196" y="150019"/>
                  <a:pt x="430340" y="155067"/>
                  <a:pt x="430340" y="170974"/>
                </a:cubicBezTo>
                <a:cubicBezTo>
                  <a:pt x="430340" y="186881"/>
                  <a:pt x="425387" y="192119"/>
                  <a:pt x="423196" y="192500"/>
                </a:cubicBezTo>
                <a:cubicBezTo>
                  <a:pt x="421741" y="192416"/>
                  <a:pt x="420301" y="192819"/>
                  <a:pt x="419100" y="193643"/>
                </a:cubicBezTo>
                <a:cubicBezTo>
                  <a:pt x="417382" y="194922"/>
                  <a:pt x="416360" y="196930"/>
                  <a:pt x="416338" y="199073"/>
                </a:cubicBezTo>
                <a:cubicBezTo>
                  <a:pt x="416624" y="221075"/>
                  <a:pt x="393859" y="276225"/>
                  <a:pt x="339852" y="276225"/>
                </a:cubicBezTo>
                <a:close/>
              </a:path>
            </a:pathLst>
          </a:custGeom>
          <a:solidFill>
            <a:schemeClr val="tx2"/>
          </a:solidFill>
          <a:ln w="0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B82CFED-694C-6F4D-97F1-41490FD5C24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035327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2D3B273-19CC-7E45-82FF-05C41E9F5C0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14024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A0B379E6-20A0-1840-9522-5B3B9B6057E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792721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BC26C7C4-9A02-4448-A581-F82CE97239E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171418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4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058648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577E5-26C6-5841-92A5-B85E280161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9796" y="1321200"/>
            <a:ext cx="9360000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40627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0236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One Divider,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B66F0A-85F7-E14F-91EA-C966DE4207D5}"/>
              </a:ext>
            </a:extLst>
          </p:cNvPr>
          <p:cNvSpPr/>
          <p:nvPr userDrawn="1"/>
        </p:nvSpPr>
        <p:spPr>
          <a:xfrm>
            <a:off x="0" y="0"/>
            <a:ext cx="5075238" cy="5773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9395862" y="5358008"/>
            <a:ext cx="764138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smtClean="0">
                <a:solidFill>
                  <a:schemeClr val="tx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tx1"/>
              </a:solidFill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9A08C1C1-B612-4719-9301-E3E455DA0E98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070475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C91535D-BCDF-4249-AB4D-31F032D88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2400" y="2580384"/>
            <a:ext cx="4489195" cy="6002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CA" noProof="0" dirty="0"/>
              <a:t>Click to edit Master subtitle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B6CD2E5-125A-43A6-BBD4-173333AD06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2113" y="1007445"/>
            <a:ext cx="4489450" cy="1436688"/>
          </a:xfrm>
        </p:spPr>
        <p:txBody>
          <a:bodyPr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31997" indent="0">
              <a:buFontTx/>
              <a:buNone/>
              <a:defRPr>
                <a:solidFill>
                  <a:schemeClr val="bg1"/>
                </a:solidFill>
              </a:defRPr>
            </a:lvl2pPr>
            <a:lvl3pPr marL="523995" indent="0">
              <a:buFontTx/>
              <a:buNone/>
              <a:defRPr>
                <a:solidFill>
                  <a:schemeClr val="bg1"/>
                </a:solidFill>
              </a:defRPr>
            </a:lvl3pPr>
            <a:lvl4pPr marL="831992" indent="0">
              <a:buFontTx/>
              <a:buNone/>
              <a:defRPr>
                <a:solidFill>
                  <a:schemeClr val="bg1"/>
                </a:solidFill>
              </a:defRPr>
            </a:lvl4pPr>
            <a:lvl5pPr marL="101199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CA" dirty="0">
                <a:solidFill>
                  <a:schemeClr val="bg1"/>
                </a:solidFill>
              </a:rPr>
              <a:t>Click to edit </a:t>
            </a:r>
            <a:br>
              <a:rPr lang="en-CA" dirty="0">
                <a:solidFill>
                  <a:schemeClr val="bg1"/>
                </a:solidFill>
              </a:rPr>
            </a:br>
            <a:r>
              <a:rPr lang="en-CA" dirty="0">
                <a:solidFill>
                  <a:schemeClr val="bg1"/>
                </a:solidFill>
              </a:rPr>
              <a:t>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78F6B71-C94B-46E7-8AF2-93701757D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9321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048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271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4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6708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9639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877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76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71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9565583" y="5358008"/>
            <a:ext cx="59443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smtClean="0">
                <a:solidFill>
                  <a:schemeClr val="tx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2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  <p:sldLayoutId id="2147483682" r:id="rId20"/>
    <p:sldLayoutId id="2147483725" r:id="rId21"/>
    <p:sldLayoutId id="2147483652" r:id="rId22"/>
    <p:sldLayoutId id="2147483726" r:id="rId23"/>
    <p:sldLayoutId id="2147483684" r:id="rId24"/>
    <p:sldLayoutId id="2147483654" r:id="rId25"/>
    <p:sldLayoutId id="2147483840" r:id="rId26"/>
    <p:sldLayoutId id="2147483687" r:id="rId27"/>
    <p:sldLayoutId id="2147483827" r:id="rId28"/>
  </p:sldLayoutIdLst>
  <p:hf hdr="0" ft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66">
          <p15:clr>
            <a:srgbClr val="F26B43"/>
          </p15:clr>
        </p15:guide>
        <p15:guide id="2" pos="6022">
          <p15:clr>
            <a:srgbClr val="F26B43"/>
          </p15:clr>
        </p15:guide>
        <p15:guide id="3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9E3EDA-DB36-2D4C-B680-D7B8BEDB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72" y="882611"/>
            <a:ext cx="9378597" cy="545242"/>
          </a:xfrm>
        </p:spPr>
        <p:txBody>
          <a:bodyPr>
            <a:normAutofit fontScale="90000"/>
          </a:bodyPr>
          <a:lstStyle/>
          <a:p>
            <a:r>
              <a:rPr lang="fr-CA" dirty="0"/>
              <a:t>Kako </a:t>
            </a:r>
            <a:r>
              <a:rPr lang="fr-CA" dirty="0" err="1"/>
              <a:t>koristiti</a:t>
            </a:r>
            <a:r>
              <a:rPr lang="fr-CA" dirty="0"/>
              <a:t> </a:t>
            </a:r>
            <a:r>
              <a:rPr lang="fr-CA" dirty="0" err="1"/>
              <a:t>ovaj</a:t>
            </a:r>
            <a:r>
              <a:rPr lang="fr-CA" dirty="0"/>
              <a:t> </a:t>
            </a:r>
            <a:r>
              <a:rPr lang="fr-CA" smtClean="0"/>
              <a:t>obrazac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2F06E0-2A2A-8B45-BA3C-B1B4999B9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7332" y="1920390"/>
            <a:ext cx="4484923" cy="5271547"/>
          </a:xfrm>
        </p:spPr>
        <p:txBody>
          <a:bodyPr>
            <a:normAutofit lnSpcReduction="10000"/>
          </a:bodyPr>
          <a:lstStyle/>
          <a:p>
            <a:r>
              <a:rPr lang="en-US" sz="2200" dirty="0" err="1"/>
              <a:t>Platforma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predstavljanje</a:t>
            </a:r>
            <a:r>
              <a:rPr lang="en-US" sz="2200" dirty="0"/>
              <a:t> ne bi </a:t>
            </a:r>
            <a:r>
              <a:rPr lang="en-US" sz="2200" dirty="0" err="1"/>
              <a:t>trebalo</a:t>
            </a:r>
            <a:r>
              <a:rPr lang="en-US" sz="2200" dirty="0"/>
              <a:t> da </a:t>
            </a:r>
            <a:r>
              <a:rPr lang="en-US" sz="2200" dirty="0" err="1"/>
              <a:t>bude</a:t>
            </a:r>
            <a:r>
              <a:rPr lang="en-US" sz="2200" dirty="0"/>
              <a:t> </a:t>
            </a:r>
            <a:r>
              <a:rPr lang="en-US" sz="2200" dirty="0" err="1"/>
              <a:t>predugačka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trebalo</a:t>
            </a:r>
            <a:r>
              <a:rPr lang="en-US" sz="2200" dirty="0"/>
              <a:t> bi da </a:t>
            </a:r>
            <a:r>
              <a:rPr lang="en-US" sz="2200" dirty="0" err="1"/>
              <a:t>vam</a:t>
            </a:r>
            <a:r>
              <a:rPr lang="en-US" sz="2200" dirty="0"/>
              <a:t> </a:t>
            </a:r>
            <a:r>
              <a:rPr lang="en-US" sz="2200" dirty="0" err="1"/>
              <a:t>omogući</a:t>
            </a:r>
            <a:r>
              <a:rPr lang="en-US" sz="2200" dirty="0"/>
              <a:t> da se </a:t>
            </a:r>
            <a:r>
              <a:rPr lang="en-US" sz="2200" dirty="0" err="1"/>
              <a:t>predstavite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pet do 10 </a:t>
            </a:r>
            <a:r>
              <a:rPr lang="en-US" sz="2200" dirty="0" err="1"/>
              <a:t>minuta</a:t>
            </a:r>
            <a:r>
              <a:rPr lang="en-US" sz="2200" dirty="0"/>
              <a:t>. </a:t>
            </a:r>
            <a:r>
              <a:rPr lang="en-US" sz="2200" dirty="0" err="1"/>
              <a:t>Iako</a:t>
            </a:r>
            <a:r>
              <a:rPr lang="en-US" sz="2200" dirty="0"/>
              <a:t> se </a:t>
            </a:r>
            <a:r>
              <a:rPr lang="en-US" sz="2200" dirty="0" err="1"/>
              <a:t>ove</a:t>
            </a:r>
            <a:r>
              <a:rPr lang="en-US" sz="2200" dirty="0"/>
              <a:t> </a:t>
            </a:r>
            <a:r>
              <a:rPr lang="en-US" sz="2200" dirty="0" err="1"/>
              <a:t>platforme</a:t>
            </a:r>
            <a:r>
              <a:rPr lang="en-US" sz="2200" dirty="0"/>
              <a:t> </a:t>
            </a:r>
            <a:r>
              <a:rPr lang="en-US" sz="2200" dirty="0" err="1"/>
              <a:t>najčešće</a:t>
            </a:r>
            <a:r>
              <a:rPr lang="en-US" sz="2200" dirty="0"/>
              <a:t> </a:t>
            </a:r>
            <a:r>
              <a:rPr lang="en-US" sz="2200" dirty="0" err="1"/>
              <a:t>koriste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privlačenje</a:t>
            </a:r>
            <a:r>
              <a:rPr lang="en-US" sz="2200" dirty="0"/>
              <a:t> </a:t>
            </a:r>
            <a:r>
              <a:rPr lang="en-US" sz="2200" dirty="0" err="1"/>
              <a:t>investitora</a:t>
            </a:r>
            <a:r>
              <a:rPr lang="en-US" sz="2200" dirty="0"/>
              <a:t>, </a:t>
            </a:r>
            <a:r>
              <a:rPr lang="en-US" sz="2200" dirty="0" err="1"/>
              <a:t>oni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takođe</a:t>
            </a:r>
            <a:r>
              <a:rPr lang="en-US" sz="2200" dirty="0"/>
              <a:t> </a:t>
            </a:r>
            <a:r>
              <a:rPr lang="en-US" sz="2200" dirty="0" err="1"/>
              <a:t>korisni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predstavljanje</a:t>
            </a:r>
            <a:r>
              <a:rPr lang="en-US" sz="2200" dirty="0"/>
              <a:t> </a:t>
            </a:r>
            <a:r>
              <a:rPr lang="en-US" sz="2200" dirty="0" err="1"/>
              <a:t>kompanije</a:t>
            </a:r>
            <a:r>
              <a:rPr lang="en-US" sz="2200" dirty="0"/>
              <a:t> </a:t>
            </a:r>
            <a:r>
              <a:rPr lang="en-US" sz="2200" dirty="0" err="1"/>
              <a:t>bankarima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drugim</a:t>
            </a:r>
            <a:r>
              <a:rPr lang="en-US" sz="2200" dirty="0"/>
              <a:t> </a:t>
            </a:r>
            <a:r>
              <a:rPr lang="en-US" sz="2200" dirty="0" err="1"/>
              <a:t>partnerima</a:t>
            </a:r>
            <a:r>
              <a:rPr lang="en-US" sz="2200" dirty="0"/>
              <a:t>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E881EA-A447-2A43-AEE7-13C2A5A3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371" y="1230199"/>
            <a:ext cx="4483807" cy="4484801"/>
          </a:xfrm>
        </p:spPr>
        <p:txBody>
          <a:bodyPr>
            <a:normAutofit lnSpcReduction="10000"/>
          </a:bodyPr>
          <a:lstStyle/>
          <a:p>
            <a:r>
              <a:rPr lang="en-US" sz="2200" dirty="0" err="1"/>
              <a:t>Unesite</a:t>
            </a:r>
            <a:r>
              <a:rPr lang="en-US" sz="2200" dirty="0"/>
              <a:t> </a:t>
            </a:r>
            <a:r>
              <a:rPr lang="en-US" sz="2200" dirty="0" err="1"/>
              <a:t>samo</a:t>
            </a:r>
            <a:r>
              <a:rPr lang="en-US" sz="2200" dirty="0"/>
              <a:t> </a:t>
            </a:r>
            <a:r>
              <a:rPr lang="en-US" sz="2200" dirty="0" err="1"/>
              <a:t>najrelevantnije</a:t>
            </a:r>
            <a:r>
              <a:rPr lang="en-US" sz="2200" dirty="0"/>
              <a:t> </a:t>
            </a:r>
            <a:r>
              <a:rPr lang="en-US" sz="2200" dirty="0" err="1"/>
              <a:t>podatke</a:t>
            </a:r>
            <a:r>
              <a:rPr lang="en-US" sz="2200" dirty="0"/>
              <a:t> da </a:t>
            </a:r>
            <a:r>
              <a:rPr lang="en-US" sz="2200" dirty="0" err="1"/>
              <a:t>biste</a:t>
            </a:r>
            <a:r>
              <a:rPr lang="en-US" sz="2200" dirty="0"/>
              <a:t> </a:t>
            </a:r>
            <a:r>
              <a:rPr lang="en-US" sz="2200" dirty="0" err="1"/>
              <a:t>privukli</a:t>
            </a:r>
            <a:r>
              <a:rPr lang="en-US" sz="2200" dirty="0"/>
              <a:t> </a:t>
            </a:r>
            <a:r>
              <a:rPr lang="en-US" sz="2200" dirty="0" err="1"/>
              <a:t>interesovanje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privukli</a:t>
            </a:r>
            <a:r>
              <a:rPr lang="en-US" sz="2200" dirty="0"/>
              <a:t> </a:t>
            </a:r>
            <a:r>
              <a:rPr lang="en-US" sz="2200" dirty="0" err="1"/>
              <a:t>partnere</a:t>
            </a:r>
            <a:r>
              <a:rPr lang="en-US" sz="2200" dirty="0"/>
              <a:t>. </a:t>
            </a:r>
            <a:r>
              <a:rPr lang="en-US" sz="2200" dirty="0" err="1"/>
              <a:t>Trebalo</a:t>
            </a:r>
            <a:r>
              <a:rPr lang="en-US" sz="2200" dirty="0"/>
              <a:t> bi da </a:t>
            </a:r>
            <a:r>
              <a:rPr lang="en-US" sz="2200" dirty="0" err="1"/>
              <a:t>imate</a:t>
            </a:r>
            <a:r>
              <a:rPr lang="en-US" sz="2200" dirty="0"/>
              <a:t> </a:t>
            </a:r>
            <a:r>
              <a:rPr lang="en-US" sz="2200" dirty="0" err="1"/>
              <a:t>pri</a:t>
            </a:r>
            <a:r>
              <a:rPr lang="en-US" sz="2200" dirty="0"/>
              <a:t> </a:t>
            </a:r>
            <a:r>
              <a:rPr lang="en-US" sz="2200" dirty="0" err="1"/>
              <a:t>ruci</a:t>
            </a:r>
            <a:r>
              <a:rPr lang="en-US" sz="2200" dirty="0"/>
              <a:t> </a:t>
            </a:r>
            <a:r>
              <a:rPr lang="en-US" sz="2200" dirty="0" err="1"/>
              <a:t>kompletan</a:t>
            </a:r>
            <a:r>
              <a:rPr lang="en-US" sz="2200" dirty="0"/>
              <a:t> </a:t>
            </a:r>
            <a:r>
              <a:rPr lang="en-US" sz="2200" u="sng" dirty="0" err="1"/>
              <a:t>biznis</a:t>
            </a:r>
            <a:r>
              <a:rPr lang="en-US" sz="2200" u="sng" dirty="0"/>
              <a:t> plan </a:t>
            </a:r>
            <a:r>
              <a:rPr lang="en-US" sz="2200" dirty="0" err="1"/>
              <a:t>koji</a:t>
            </a:r>
            <a:r>
              <a:rPr lang="en-US" sz="2200" dirty="0"/>
              <a:t> ćete </a:t>
            </a:r>
            <a:r>
              <a:rPr lang="en-US" sz="2200" dirty="0" err="1"/>
              <a:t>podeliti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zainteresovanim</a:t>
            </a:r>
            <a:r>
              <a:rPr lang="en-US" sz="2200" dirty="0"/>
              <a:t> </a:t>
            </a:r>
            <a:r>
              <a:rPr lang="en-US" sz="2200" dirty="0" err="1"/>
              <a:t>partnerima</a:t>
            </a:r>
            <a:r>
              <a:rPr lang="en-US" sz="2200" dirty="0"/>
              <a:t>.</a:t>
            </a:r>
          </a:p>
          <a:p>
            <a:r>
              <a:rPr lang="en-US" sz="2200" dirty="0"/>
              <a:t>Ova </a:t>
            </a:r>
            <a:r>
              <a:rPr lang="en-US" sz="2200" dirty="0" err="1"/>
              <a:t>platforma</a:t>
            </a:r>
            <a:r>
              <a:rPr lang="en-US" sz="2200" dirty="0"/>
              <a:t> </a:t>
            </a:r>
            <a:r>
              <a:rPr lang="en-US" sz="2200" dirty="0" err="1"/>
              <a:t>predstavlja</a:t>
            </a:r>
            <a:r>
              <a:rPr lang="en-US" sz="2200" dirty="0"/>
              <a:t> </a:t>
            </a:r>
            <a:r>
              <a:rPr lang="en-US" sz="2200" dirty="0" err="1"/>
              <a:t>jednostavan</a:t>
            </a:r>
            <a:r>
              <a:rPr lang="en-US" sz="2200" dirty="0"/>
              <a:t> </a:t>
            </a:r>
            <a:r>
              <a:rPr lang="en-US" sz="2200" dirty="0" err="1"/>
              <a:t>okvir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dizajn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poslužiti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prvi</a:t>
            </a:r>
            <a:r>
              <a:rPr lang="en-US" sz="2200" dirty="0"/>
              <a:t> </a:t>
            </a:r>
            <a:r>
              <a:rPr lang="en-US" sz="2200" dirty="0" err="1"/>
              <a:t>nacrt</a:t>
            </a:r>
            <a:r>
              <a:rPr lang="en-US" sz="2200" dirty="0"/>
              <a:t>. Ne </a:t>
            </a:r>
            <a:r>
              <a:rPr lang="en-US" sz="2200" dirty="0" err="1"/>
              <a:t>morate</a:t>
            </a:r>
            <a:r>
              <a:rPr lang="en-US" sz="2200" dirty="0"/>
              <a:t> da </a:t>
            </a:r>
            <a:r>
              <a:rPr lang="en-US" sz="2200" dirty="0" err="1"/>
              <a:t>koristite</a:t>
            </a:r>
            <a:r>
              <a:rPr lang="en-US" sz="2200" dirty="0"/>
              <a:t> </a:t>
            </a: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slajdove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verovatno</a:t>
            </a:r>
            <a:r>
              <a:rPr lang="en-US" sz="2200" dirty="0"/>
              <a:t> ćete </a:t>
            </a:r>
            <a:r>
              <a:rPr lang="en-US" sz="2200" dirty="0" err="1"/>
              <a:t>morati</a:t>
            </a:r>
            <a:r>
              <a:rPr lang="en-US" sz="2200" dirty="0"/>
              <a:t> da </a:t>
            </a:r>
            <a:r>
              <a:rPr lang="en-US" sz="2200" dirty="0" err="1"/>
              <a:t>kreirate</a:t>
            </a:r>
            <a:r>
              <a:rPr lang="en-US" sz="2200" dirty="0"/>
              <a:t> </a:t>
            </a:r>
            <a:r>
              <a:rPr lang="en-US" sz="2200" dirty="0" err="1"/>
              <a:t>nove</a:t>
            </a:r>
            <a:r>
              <a:rPr lang="en-US" sz="2200" dirty="0"/>
              <a:t>. Većina </a:t>
            </a:r>
            <a:r>
              <a:rPr lang="en-US" sz="2200" dirty="0" err="1"/>
              <a:t>biznisa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traže</a:t>
            </a:r>
            <a:r>
              <a:rPr lang="en-US" sz="2200" dirty="0"/>
              <a:t> </a:t>
            </a:r>
            <a:r>
              <a:rPr lang="en-US" sz="2200" dirty="0" err="1"/>
              <a:t>investitore</a:t>
            </a:r>
            <a:r>
              <a:rPr lang="en-US" sz="2200" dirty="0"/>
              <a:t> </a:t>
            </a:r>
            <a:r>
              <a:rPr lang="en-US" sz="2200" dirty="0" err="1"/>
              <a:t>radiće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dizajnerima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bi </a:t>
            </a:r>
            <a:r>
              <a:rPr lang="en-US" sz="2200" dirty="0" err="1"/>
              <a:t>im</a:t>
            </a:r>
            <a:r>
              <a:rPr lang="en-US" sz="2200" dirty="0"/>
              <a:t> </a:t>
            </a:r>
            <a:r>
              <a:rPr lang="en-US" sz="2200" dirty="0" err="1"/>
              <a:t>pomogli</a:t>
            </a:r>
            <a:r>
              <a:rPr lang="en-US" sz="2200" dirty="0"/>
              <a:t> da se </a:t>
            </a:r>
            <a:r>
              <a:rPr lang="en-US" sz="2200" dirty="0" err="1"/>
              <a:t>istaknu</a:t>
            </a:r>
            <a:r>
              <a:rPr lang="en-US" sz="2200" dirty="0"/>
              <a:t>.</a:t>
            </a:r>
            <a:endParaRPr lang="en-CA" sz="2200" dirty="0"/>
          </a:p>
        </p:txBody>
      </p:sp>
      <p:pic>
        <p:nvPicPr>
          <p:cNvPr id="6" name="image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32" y="182879"/>
            <a:ext cx="886039" cy="502077"/>
          </a:xfrm>
          <a:prstGeom prst="rect">
            <a:avLst/>
          </a:prstGeom>
        </p:spPr>
      </p:pic>
      <p:pic>
        <p:nvPicPr>
          <p:cNvPr id="7" name="image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88" y="104567"/>
            <a:ext cx="75819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7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2A678B-E913-3240-9B83-7B8862FC9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72" y="1371600"/>
            <a:ext cx="2657413" cy="3582000"/>
          </a:xfrm>
        </p:spPr>
        <p:txBody>
          <a:bodyPr/>
          <a:lstStyle/>
          <a:p>
            <a:r>
              <a:rPr lang="en-US" dirty="0" err="1"/>
              <a:t>Objasnite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dolazite</a:t>
            </a:r>
            <a:r>
              <a:rPr lang="en-US" dirty="0"/>
              <a:t> do </a:t>
            </a:r>
            <a:r>
              <a:rPr lang="en-US" dirty="0" err="1" smtClean="0"/>
              <a:t>klijenata</a:t>
            </a:r>
            <a:endParaRPr lang="en-US" dirty="0"/>
          </a:p>
          <a:p>
            <a:r>
              <a:rPr lang="en-US" dirty="0" err="1"/>
              <a:t>Kanali</a:t>
            </a:r>
            <a:endParaRPr lang="en-US" dirty="0"/>
          </a:p>
          <a:p>
            <a:r>
              <a:rPr lang="en-US" dirty="0" err="1"/>
              <a:t>Partneri</a:t>
            </a:r>
            <a:endParaRPr lang="en-US" dirty="0"/>
          </a:p>
          <a:p>
            <a:r>
              <a:rPr lang="en-US" dirty="0" err="1"/>
              <a:t>Sadržaj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A54FED-F79B-0749-BE8E-426F8756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Trenutna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marketing</a:t>
            </a:r>
          </a:p>
        </p:txBody>
      </p:sp>
      <p:graphicFrame>
        <p:nvGraphicFramePr>
          <p:cNvPr id="10" name="Graphique 4">
            <a:extLst>
              <a:ext uri="{FF2B5EF4-FFF2-40B4-BE49-F238E27FC236}">
                <a16:creationId xmlns:a16="http://schemas.microsoft.com/office/drawing/2014/main" id="{21EE377F-8D4E-0B4F-88B3-5F7E652A3052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180928513"/>
              </p:ext>
            </p:extLst>
          </p:nvPr>
        </p:nvGraphicFramePr>
        <p:xfrm>
          <a:off x="3478306" y="1371600"/>
          <a:ext cx="6287994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749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1">
            <a:extLst>
              <a:ext uri="{FF2B5EF4-FFF2-40B4-BE49-F238E27FC236}">
                <a16:creationId xmlns:a16="http://schemas.microsoft.com/office/drawing/2014/main" id="{84FE75BC-54AD-714C-86B6-74CE1D672FF9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972571327"/>
              </p:ext>
            </p:extLst>
          </p:nvPr>
        </p:nvGraphicFramePr>
        <p:xfrm>
          <a:off x="392113" y="1412875"/>
          <a:ext cx="4486275" cy="364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12">
            <a:extLst>
              <a:ext uri="{FF2B5EF4-FFF2-40B4-BE49-F238E27FC236}">
                <a16:creationId xmlns:a16="http://schemas.microsoft.com/office/drawing/2014/main" id="{906A4591-7C82-6845-81DC-4438B8237827}"/>
              </a:ext>
            </a:extLst>
          </p:cNvPr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979892049"/>
              </p:ext>
            </p:extLst>
          </p:nvPr>
        </p:nvGraphicFramePr>
        <p:xfrm>
          <a:off x="5280025" y="1412875"/>
          <a:ext cx="4484688" cy="364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itle 17">
            <a:extLst>
              <a:ext uri="{FF2B5EF4-FFF2-40B4-BE49-F238E27FC236}">
                <a16:creationId xmlns:a16="http://schemas.microsoft.com/office/drawing/2014/main" id="{1CCC8519-E1D3-4840-A6BE-6AA60696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podaci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CF5083-6E4D-AE4A-9A7D-9495F8E7B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tima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5BF49E-1FA1-D34C-8F59-099CDA801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9323" y="3682374"/>
            <a:ext cx="2247917" cy="13473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John Doe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Stariji</a:t>
            </a:r>
            <a:r>
              <a:rPr lang="en-US" sz="2400" dirty="0"/>
              <a:t> partner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2456CE-A4B8-AE47-93EE-AA3B7915E99D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Jane Doe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Stariji</a:t>
            </a:r>
            <a:r>
              <a:rPr lang="en-US" sz="2400" dirty="0"/>
              <a:t> partner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39EB101-C3C5-5B4D-AF9A-37C466C752FA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667197" y="3682372"/>
            <a:ext cx="2247917" cy="13473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Joan Doe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Stariji</a:t>
            </a:r>
            <a:r>
              <a:rPr lang="en-US" sz="2400" dirty="0"/>
              <a:t> partner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2A0E49D-619F-D24C-A4CD-451020DFB4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439356" y="1630156"/>
            <a:ext cx="1847850" cy="1849438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9CC263D-35B1-5347-BCE8-85BE57EBFE6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0682A47-6BAC-724C-898F-F88FBA3EBC6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867230" y="1610642"/>
            <a:ext cx="1847850" cy="18494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CEDD74-42EF-D640-9788-18A82F928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4837" y="1490400"/>
            <a:ext cx="2956526" cy="3582000"/>
          </a:xfrm>
        </p:spPr>
        <p:txBody>
          <a:bodyPr/>
          <a:lstStyle/>
          <a:p>
            <a:r>
              <a:rPr lang="sr-Latn-RS" dirty="0"/>
              <a:t>Elementi budućeg rasta</a:t>
            </a:r>
          </a:p>
          <a:p>
            <a:r>
              <a:rPr lang="sr-Latn-RS" dirty="0"/>
              <a:t>Istaknite nove proizvode, geografsku ekspanziju</a:t>
            </a:r>
          </a:p>
          <a:p>
            <a:r>
              <a:rPr lang="sr-Latn-RS" dirty="0"/>
              <a:t>Kako planirate da iskoristite buduća ulaganja?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8C7E27-7FBB-9E44-B649-621E9093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Plan postupaka</a:t>
            </a:r>
          </a:p>
        </p:txBody>
      </p:sp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id="{BCF5130C-7FDE-C145-957E-1C31DB4B595B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014972255"/>
              </p:ext>
            </p:extLst>
          </p:nvPr>
        </p:nvGraphicFramePr>
        <p:xfrm>
          <a:off x="392113" y="1490663"/>
          <a:ext cx="6086856" cy="33919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68296">
                  <a:extLst>
                    <a:ext uri="{9D8B030D-6E8A-4147-A177-3AD203B41FA5}">
                      <a16:colId xmlns:a16="http://schemas.microsoft.com/office/drawing/2014/main" val="3947490189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236403899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77298514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305317511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175489663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327205395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07177269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456602260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920739094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520360218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166154574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899331986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07555258"/>
                    </a:ext>
                  </a:extLst>
                </a:gridCol>
              </a:tblGrid>
              <a:tr h="215109">
                <a:tc rowSpan="2">
                  <a:txBody>
                    <a:bodyPr/>
                    <a:lstStyle/>
                    <a:p>
                      <a:pPr marL="109728" algn="l" fontAlgn="ctr"/>
                      <a:r>
                        <a:rPr lang="en-CA" sz="1100" b="1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Najvažniji strateški prioriteti | radnje</a:t>
                      </a:r>
                      <a:endParaRPr lang="en-CA" sz="11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cap="none" spc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Meseci</a:t>
                      </a:r>
                      <a:endParaRPr lang="sr-Latn-RS" sz="1100" b="1" i="0" u="none" strike="noStrike" cap="none" spc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880683"/>
                  </a:ext>
                </a:extLst>
              </a:tr>
              <a:tr h="23918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30533"/>
                  </a:ext>
                </a:extLst>
              </a:tr>
              <a:tr h="945751">
                <a:tc>
                  <a:txBody>
                    <a:bodyPr/>
                    <a:lstStyle/>
                    <a:p>
                      <a:pPr marL="109728" algn="l" fontAlgn="t"/>
                      <a:r>
                        <a:rPr lang="sr-Latn-RS" sz="1800" b="0" u="none" strike="noStrike" baseline="0" noProof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</a:p>
                    <a:p>
                      <a:pPr marL="109728" algn="l" fontAlgn="t"/>
                      <a:r>
                        <a:rPr lang="sr-Latn-RS" sz="1800" b="0" u="none" strike="noStrike" baseline="0" noProof="0" dirty="0">
                          <a:solidFill>
                            <a:srgbClr val="253746"/>
                          </a:solidFill>
                          <a:effectLst/>
                        </a:rPr>
                        <a:t>Ekspanzija u SAD</a:t>
                      </a:r>
                      <a:endParaRPr lang="sr-Latn-RS" sz="1800" b="0" i="0" u="none" strike="noStrike" baseline="0" noProof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16517"/>
                  </a:ext>
                </a:extLst>
              </a:tr>
              <a:tr h="945751">
                <a:tc>
                  <a:txBody>
                    <a:bodyPr/>
                    <a:lstStyle/>
                    <a:p>
                      <a:pPr marL="109728" algn="l" fontAlgn="t"/>
                      <a:r>
                        <a:rPr lang="sr-Latn-RS" sz="1800" b="0" u="none" strike="noStrike" baseline="0" noProof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</a:p>
                    <a:p>
                      <a:pPr marL="109728" algn="l" fontAlgn="t"/>
                      <a:r>
                        <a:rPr lang="sr-Latn-RS" sz="1800" b="0" u="none" strike="noStrike" baseline="0" noProof="0" dirty="0">
                          <a:solidFill>
                            <a:srgbClr val="253746"/>
                          </a:solidFill>
                          <a:effectLst/>
                        </a:rPr>
                        <a:t>Lansiranje novog proizvoda</a:t>
                      </a:r>
                      <a:endParaRPr lang="sr-Latn-RS" sz="1800" b="0" i="0" u="none" strike="noStrike" baseline="0" noProof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608378"/>
                  </a:ext>
                </a:extLst>
              </a:tr>
              <a:tr h="945751">
                <a:tc>
                  <a:txBody>
                    <a:bodyPr/>
                    <a:lstStyle/>
                    <a:p>
                      <a:pPr marL="109728" algn="l" fontAlgn="t"/>
                      <a:r>
                        <a:rPr lang="sr-Latn-RS" sz="1800" b="0" u="none" strike="noStrike" baseline="0" noProof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</a:p>
                    <a:p>
                      <a:pPr marL="109728" algn="l" fontAlgn="t"/>
                      <a:r>
                        <a:rPr lang="sr-Latn-RS" sz="1800" b="0" u="none" strike="noStrike" baseline="0" noProof="0" dirty="0">
                          <a:solidFill>
                            <a:srgbClr val="253746"/>
                          </a:solidFill>
                          <a:effectLst/>
                        </a:rPr>
                        <a:t>Pokretanje nove funkcije</a:t>
                      </a:r>
                      <a:endParaRPr lang="sr-Latn-RS" sz="1800" b="0" i="0" u="none" strike="noStrike" baseline="0" noProof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 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95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10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1B2C1F-2883-C043-AF5F-872902B93F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Pitajte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želite</a:t>
            </a:r>
            <a:endParaRPr lang="en-US" dirty="0"/>
          </a:p>
          <a:p>
            <a:r>
              <a:rPr lang="en-US" dirty="0" err="1"/>
              <a:t>Objasnite</a:t>
            </a:r>
            <a:r>
              <a:rPr lang="en-US" dirty="0"/>
              <a:t> </a:t>
            </a:r>
            <a:r>
              <a:rPr lang="en-US" dirty="0" err="1"/>
              <a:t>priliku</a:t>
            </a:r>
            <a:r>
              <a:rPr lang="en-US" dirty="0"/>
              <a:t> za </a:t>
            </a:r>
            <a:r>
              <a:rPr lang="en-US" dirty="0" err="1"/>
              <a:t>klijenta</a:t>
            </a:r>
            <a:r>
              <a:rPr lang="en-US" dirty="0"/>
              <a:t>/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  <a:p>
            <a:r>
              <a:rPr lang="en-US" dirty="0"/>
              <a:t>Za </a:t>
            </a:r>
            <a:r>
              <a:rPr lang="en-US" dirty="0" err="1"/>
              <a:t>investitore</a:t>
            </a:r>
            <a:r>
              <a:rPr lang="en-US" dirty="0"/>
              <a:t>, </a:t>
            </a:r>
            <a:r>
              <a:rPr lang="en-US" dirty="0" err="1"/>
              <a:t>definišite</a:t>
            </a:r>
            <a:r>
              <a:rPr lang="en-US" dirty="0"/>
              <a:t> </a:t>
            </a:r>
            <a:r>
              <a:rPr lang="en-US" dirty="0" err="1"/>
              <a:t>internu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prinosa</a:t>
            </a:r>
            <a:endParaRPr lang="en-US" dirty="0"/>
          </a:p>
          <a:p>
            <a:r>
              <a:rPr lang="en-US" dirty="0" err="1"/>
              <a:t>Konačni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akciju</a:t>
            </a:r>
            <a:endParaRPr lang="en-US" dirty="0"/>
          </a:p>
          <a:p>
            <a:r>
              <a:rPr lang="en-US" dirty="0" err="1"/>
              <a:t>Ostavite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publici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da </a:t>
            </a:r>
            <a:r>
              <a:rPr lang="en-US" dirty="0" err="1"/>
              <a:t>radi</a:t>
            </a:r>
            <a:r>
              <a:rPr lang="en-US" dirty="0"/>
              <a:t>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C825D9B-C9D9-8347-A32F-8067553F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Pitajte</a:t>
            </a:r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9508F20-9A78-EA42-9E77-4340AF67CC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3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175B47-5D2B-034A-A66F-EE99D3AED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2" y="1890355"/>
            <a:ext cx="8600000" cy="849015"/>
          </a:xfrm>
        </p:spPr>
        <p:txBody>
          <a:bodyPr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Naziv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kompanije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7094503-3021-6546-8F26-9F6C1A1B7F4D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412806" y="2739370"/>
            <a:ext cx="8599182" cy="907096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Kontakt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informacije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r>
              <a:rPr lang="en-US" dirty="0" err="1">
                <a:solidFill>
                  <a:schemeClr val="tx2"/>
                </a:solidFill>
              </a:rPr>
              <a:t>Hvala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Vam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image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32" y="104567"/>
            <a:ext cx="929005" cy="580390"/>
          </a:xfrm>
          <a:prstGeom prst="rect">
            <a:avLst/>
          </a:prstGeom>
        </p:spPr>
      </p:pic>
      <p:pic>
        <p:nvPicPr>
          <p:cNvPr id="6" name="image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88" y="104567"/>
            <a:ext cx="75819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1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9E3EDA-DB36-2D4C-B680-D7B8BEDB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1" y="685885"/>
            <a:ext cx="9378597" cy="921111"/>
          </a:xfrm>
        </p:spPr>
        <p:txBody>
          <a:bodyPr/>
          <a:lstStyle/>
          <a:p>
            <a:r>
              <a:rPr lang="fr-CA" dirty="0" err="1"/>
              <a:t>Najbolje</a:t>
            </a:r>
            <a:r>
              <a:rPr lang="fr-CA" dirty="0"/>
              <a:t> </a:t>
            </a:r>
            <a:r>
              <a:rPr lang="fr-CA" dirty="0" err="1"/>
              <a:t>prakse</a:t>
            </a:r>
            <a:r>
              <a:rPr lang="fr-CA" dirty="0"/>
              <a:t> 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2F06E0-2A2A-8B45-BA3C-B1B4999B9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581" y="1361738"/>
            <a:ext cx="4484923" cy="35820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</a:pPr>
            <a:r>
              <a:rPr lang="en-US" dirty="0" err="1"/>
              <a:t>Ispričajte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priču</a:t>
            </a:r>
            <a:r>
              <a:rPr lang="en-US" dirty="0"/>
              <a:t> (</a:t>
            </a:r>
            <a:r>
              <a:rPr lang="en-US" dirty="0" err="1"/>
              <a:t>što</a:t>
            </a:r>
            <a:r>
              <a:rPr lang="en-US" dirty="0"/>
              <a:t> je moguće </a:t>
            </a:r>
            <a:r>
              <a:rPr lang="en-US" dirty="0" err="1"/>
              <a:t>kraće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vizuelno</a:t>
            </a:r>
            <a:r>
              <a:rPr lang="en-US" dirty="0"/>
              <a:t> – </a:t>
            </a:r>
            <a:r>
              <a:rPr lang="en-US" dirty="0" err="1"/>
              <a:t>koristite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), </a:t>
            </a:r>
            <a:r>
              <a:rPr lang="en-US" dirty="0" err="1"/>
              <a:t>maks</a:t>
            </a:r>
            <a:r>
              <a:rPr lang="en-US" dirty="0"/>
              <a:t>. 20 </a:t>
            </a:r>
            <a:r>
              <a:rPr lang="en-US" dirty="0" err="1"/>
              <a:t>slajdova</a:t>
            </a:r>
            <a:r>
              <a:rPr lang="en-US" dirty="0"/>
              <a:t>.</a:t>
            </a:r>
          </a:p>
          <a:p>
            <a:pPr lvl="0">
              <a:lnSpc>
                <a:spcPct val="100000"/>
              </a:lnSpc>
            </a:pPr>
            <a:r>
              <a:rPr lang="en-US" dirty="0" err="1"/>
              <a:t>Usredsređeni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: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rešavate</a:t>
            </a:r>
            <a:r>
              <a:rPr lang="en-US" dirty="0"/>
              <a:t> </a:t>
            </a:r>
            <a:r>
              <a:rPr lang="en-US" dirty="0" err="1"/>
              <a:t>bolne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klijenata</a:t>
            </a:r>
            <a:r>
              <a:rPr lang="en-US" dirty="0"/>
              <a:t>?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predviđate</a:t>
            </a:r>
            <a:r>
              <a:rPr lang="en-US" dirty="0"/>
              <a:t> </a:t>
            </a:r>
            <a:r>
              <a:rPr lang="en-US" dirty="0" err="1"/>
              <a:t>buduće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?</a:t>
            </a:r>
          </a:p>
          <a:p>
            <a:pPr lvl="0">
              <a:lnSpc>
                <a:spcPct val="100000"/>
              </a:lnSpc>
            </a:pPr>
            <a:r>
              <a:rPr lang="en-US" dirty="0" err="1"/>
              <a:t>Predstavite</a:t>
            </a:r>
            <a:r>
              <a:rPr lang="en-US" dirty="0"/>
              <a:t> </a:t>
            </a:r>
            <a:r>
              <a:rPr lang="en-US" dirty="0" err="1"/>
              <a:t>istoriju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(</a:t>
            </a:r>
            <a:r>
              <a:rPr lang="en-US" dirty="0" err="1"/>
              <a:t>finansije</a:t>
            </a:r>
            <a:r>
              <a:rPr lang="en-US" dirty="0"/>
              <a:t>).</a:t>
            </a:r>
            <a:endParaRPr lang="en-CA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E881EA-A447-2A43-AEE7-13C2A5A3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371" y="1361738"/>
            <a:ext cx="4483807" cy="3582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Budite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da </a:t>
            </a:r>
            <a:r>
              <a:rPr lang="en-US" dirty="0" err="1"/>
              <a:t>demonstrirate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/</a:t>
            </a:r>
            <a:r>
              <a:rPr lang="en-US" dirty="0" err="1"/>
              <a:t>uslugu</a:t>
            </a:r>
            <a:r>
              <a:rPr lang="en-US" dirty="0"/>
              <a:t>.</a:t>
            </a:r>
          </a:p>
          <a:p>
            <a:r>
              <a:rPr lang="en-US" dirty="0" err="1"/>
              <a:t>Uključite</a:t>
            </a:r>
            <a:r>
              <a:rPr lang="en-US" dirty="0"/>
              <a:t> </a:t>
            </a:r>
            <a:r>
              <a:rPr lang="en-US" dirty="0" err="1"/>
              <a:t>izjave</a:t>
            </a:r>
            <a:r>
              <a:rPr lang="en-US" dirty="0"/>
              <a:t> </a:t>
            </a:r>
            <a:r>
              <a:rPr lang="en-US" dirty="0" err="1"/>
              <a:t>klijenata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relevantno</a:t>
            </a:r>
            <a:r>
              <a:rPr lang="en-US" dirty="0"/>
              <a:t>).</a:t>
            </a:r>
          </a:p>
          <a:p>
            <a:r>
              <a:rPr lang="en-US" dirty="0" err="1"/>
              <a:t>Predvidite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.</a:t>
            </a:r>
          </a:p>
          <a:p>
            <a:r>
              <a:rPr lang="en-US" dirty="0" err="1"/>
              <a:t>Budite</a:t>
            </a:r>
            <a:r>
              <a:rPr lang="en-US" dirty="0"/>
              <a:t> </a:t>
            </a:r>
            <a:r>
              <a:rPr lang="en-US" dirty="0" err="1"/>
              <a:t>direktni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– recite </a:t>
            </a:r>
            <a:r>
              <a:rPr lang="en-US" dirty="0" err="1"/>
              <a:t>partnerima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to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pobrinite</a:t>
            </a:r>
            <a:r>
              <a:rPr lang="en-US" dirty="0"/>
              <a:t> se da se osećaju </a:t>
            </a:r>
            <a:r>
              <a:rPr lang="en-US" dirty="0" err="1"/>
              <a:t>primorani</a:t>
            </a:r>
            <a:r>
              <a:rPr lang="en-US" dirty="0"/>
              <a:t> da </a:t>
            </a:r>
            <a:r>
              <a:rPr lang="en-US" dirty="0" err="1"/>
              <a:t>preduzmu</a:t>
            </a:r>
            <a:r>
              <a:rPr lang="en-US" dirty="0"/>
              <a:t> </a:t>
            </a:r>
            <a:r>
              <a:rPr lang="en-US" dirty="0" err="1"/>
              <a:t>akciju</a:t>
            </a:r>
            <a:r>
              <a:rPr lang="en-US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520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175B47-5D2B-034A-A66F-EE99D3AED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2" y="1890355"/>
            <a:ext cx="8600000" cy="849015"/>
          </a:xfrm>
        </p:spPr>
        <p:txBody>
          <a:bodyPr>
            <a:spAutoFit/>
          </a:bodyPr>
          <a:lstStyle/>
          <a:p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C3C68AF-6CB3-204D-81F7-F34412800624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294746" y="2739370"/>
            <a:ext cx="8599182" cy="1169916"/>
          </a:xfrm>
        </p:spPr>
        <p:txBody>
          <a:bodyPr/>
          <a:lstStyle/>
          <a:p>
            <a:r>
              <a:rPr lang="en-US" spc="1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Ovde</a:t>
            </a:r>
            <a:r>
              <a:rPr lang="en-US" spc="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pc="1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navedite</a:t>
            </a:r>
            <a:r>
              <a:rPr lang="en-US" spc="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slogan </a:t>
            </a:r>
          </a:p>
          <a:p>
            <a:r>
              <a:rPr lang="en-US" spc="1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Jedinstvena</a:t>
            </a:r>
            <a:r>
              <a:rPr lang="en-US" spc="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pc="1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prodajna</a:t>
            </a:r>
            <a:r>
              <a:rPr lang="en-US" spc="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pc="1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ponuda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4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DB43-FD0C-1644-951C-9E2B7391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9" y="475656"/>
            <a:ext cx="4291541" cy="600229"/>
          </a:xfrm>
        </p:spPr>
        <p:txBody>
          <a:bodyPr/>
          <a:lstStyle/>
          <a:p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0D04435-833C-634A-8E7F-A7A2F2DED248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FB3DC-3E66-5740-BAAE-2E70C93122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 smtClean="0"/>
              <a:t>biznis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 smtClean="0"/>
              <a:t>klijenata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rešavate</a:t>
            </a:r>
            <a:r>
              <a:rPr lang="en-US" dirty="0"/>
              <a:t>?</a:t>
            </a:r>
          </a:p>
          <a:p>
            <a:r>
              <a:rPr lang="en-US" dirty="0" err="1"/>
              <a:t>Budite</a:t>
            </a:r>
            <a:r>
              <a:rPr lang="en-US" dirty="0"/>
              <a:t> </a:t>
            </a:r>
            <a:r>
              <a:rPr lang="en-US" dirty="0" err="1"/>
              <a:t>kratki</a:t>
            </a:r>
            <a:endParaRPr lang="en-US" dirty="0"/>
          </a:p>
          <a:p>
            <a:r>
              <a:rPr lang="en-US" dirty="0" err="1"/>
              <a:t>Uključite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grafiku</a:t>
            </a:r>
            <a:r>
              <a:rPr lang="en-US" dirty="0"/>
              <a:t> </a:t>
            </a:r>
            <a:r>
              <a:rPr lang="en-US" dirty="0" err="1"/>
              <a:t>brenda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50AEE8-56A1-A34E-BDAA-4E6A302FD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58254" y="1321200"/>
            <a:ext cx="4291542" cy="415435"/>
          </a:xfrm>
        </p:spPr>
        <p:txBody>
          <a:bodyPr/>
          <a:lstStyle/>
          <a:p>
            <a:r>
              <a:rPr lang="en-US" dirty="0" err="1"/>
              <a:t>Jedinstvena</a:t>
            </a:r>
            <a:r>
              <a:rPr lang="en-US" dirty="0"/>
              <a:t>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err="1"/>
              <a:t>ponuda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3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2A678B-E913-3240-9B83-7B8862FC9D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tvoja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?</a:t>
            </a:r>
          </a:p>
          <a:p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se </a:t>
            </a:r>
            <a:r>
              <a:rPr lang="en-US" dirty="0" err="1"/>
              <a:t>bavite</a:t>
            </a:r>
            <a:r>
              <a:rPr lang="en-US" dirty="0"/>
              <a:t>?</a:t>
            </a:r>
          </a:p>
          <a:p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će</a:t>
            </a:r>
            <a:r>
              <a:rPr lang="en-US" dirty="0"/>
              <a:t> </a:t>
            </a:r>
            <a:r>
              <a:rPr lang="en-US" dirty="0" err="1"/>
              <a:t>vaši</a:t>
            </a:r>
            <a:r>
              <a:rPr lang="en-US" dirty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korišćenjem</a:t>
            </a:r>
            <a:r>
              <a:rPr lang="en-US" dirty="0"/>
              <a:t> </a:t>
            </a:r>
            <a:r>
              <a:rPr lang="en-US" dirty="0" err="1"/>
              <a:t>vašeg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?</a:t>
            </a:r>
          </a:p>
          <a:p>
            <a:r>
              <a:rPr lang="en-US" dirty="0" err="1"/>
              <a:t>Koristite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, </a:t>
            </a:r>
            <a:r>
              <a:rPr lang="en-US" dirty="0" err="1"/>
              <a:t>grafiku</a:t>
            </a:r>
            <a:r>
              <a:rPr lang="en-US" dirty="0"/>
              <a:t> da </a:t>
            </a:r>
            <a:r>
              <a:rPr lang="en-US" dirty="0" err="1"/>
              <a:t>ispričate</a:t>
            </a:r>
            <a:r>
              <a:rPr lang="en-US" dirty="0"/>
              <a:t> </a:t>
            </a:r>
            <a:r>
              <a:rPr lang="en-US" dirty="0" err="1"/>
              <a:t>vizuelnu</a:t>
            </a:r>
            <a:r>
              <a:rPr lang="en-US" dirty="0"/>
              <a:t> </a:t>
            </a:r>
            <a:r>
              <a:rPr lang="en-US" dirty="0" err="1"/>
              <a:t>priču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A54FED-F79B-0749-BE8E-426F8756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Opišite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rešenje</a:t>
            </a:r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535ADCB-B39A-FF44-BAA0-11C6570788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6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2A678B-E913-3240-9B83-7B8862FC9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72" y="1371600"/>
            <a:ext cx="4483807" cy="3582000"/>
          </a:xfrm>
        </p:spPr>
        <p:txBody>
          <a:bodyPr/>
          <a:lstStyle/>
          <a:p>
            <a:r>
              <a:rPr lang="en-US" dirty="0" err="1"/>
              <a:t>Navedite</a:t>
            </a:r>
            <a:r>
              <a:rPr lang="en-US" dirty="0"/>
              <a:t>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statistike</a:t>
            </a:r>
            <a:r>
              <a:rPr lang="en-US" dirty="0"/>
              <a:t> </a:t>
            </a:r>
          </a:p>
          <a:p>
            <a:pPr lvl="1"/>
            <a:r>
              <a:rPr lang="en-US" sz="2200" dirty="0" err="1"/>
              <a:t>Veličina</a:t>
            </a:r>
            <a:r>
              <a:rPr lang="en-US" sz="2200" dirty="0"/>
              <a:t> </a:t>
            </a:r>
            <a:r>
              <a:rPr lang="en-US" sz="2200" dirty="0" err="1"/>
              <a:t>tržišta</a:t>
            </a:r>
            <a:endParaRPr lang="en-US" sz="2200" dirty="0"/>
          </a:p>
          <a:p>
            <a:pPr lvl="1"/>
            <a:r>
              <a:rPr lang="en-US" sz="2200" dirty="0" err="1"/>
              <a:t>Geografska</a:t>
            </a:r>
            <a:r>
              <a:rPr lang="en-US" sz="2200" dirty="0"/>
              <a:t> </a:t>
            </a:r>
            <a:r>
              <a:rPr lang="en-US" sz="2200" dirty="0" err="1"/>
              <a:t>lokacija</a:t>
            </a:r>
            <a:endParaRPr lang="en-US" sz="2200" dirty="0"/>
          </a:p>
          <a:p>
            <a:pPr lvl="1"/>
            <a:r>
              <a:rPr lang="en-US" sz="2200" dirty="0" err="1"/>
              <a:t>Partnerske</a:t>
            </a:r>
            <a:r>
              <a:rPr lang="en-US" sz="2200" dirty="0"/>
              <a:t> </a:t>
            </a:r>
            <a:r>
              <a:rPr lang="en-US" sz="2200" dirty="0" err="1"/>
              <a:t>organizacije</a:t>
            </a:r>
            <a:endParaRPr lang="en-US" sz="2200" dirty="0"/>
          </a:p>
          <a:p>
            <a:pPr lvl="1"/>
            <a:r>
              <a:rPr lang="en-US" sz="2200" dirty="0" err="1"/>
              <a:t>Obračun</a:t>
            </a:r>
            <a:r>
              <a:rPr lang="en-US" sz="2200" dirty="0"/>
              <a:t>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 smtClean="0"/>
              <a:t>klijentu</a:t>
            </a:r>
            <a:endParaRPr lang="en-US" sz="22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A54FED-F79B-0749-BE8E-426F8756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Ciljno</a:t>
            </a:r>
            <a:r>
              <a:rPr lang="en-US" dirty="0"/>
              <a:t> </a:t>
            </a:r>
            <a:r>
              <a:rPr lang="en-US" dirty="0" err="1"/>
              <a:t>tržište</a:t>
            </a:r>
            <a:endParaRPr lang="en-US" dirty="0"/>
          </a:p>
        </p:txBody>
      </p:sp>
      <p:graphicFrame>
        <p:nvGraphicFramePr>
          <p:cNvPr id="12" name="Chart Placeholder 8">
            <a:extLst>
              <a:ext uri="{FF2B5EF4-FFF2-40B4-BE49-F238E27FC236}">
                <a16:creationId xmlns:a16="http://schemas.microsoft.com/office/drawing/2014/main" id="{FE0D7DC8-5CF4-7E42-A33B-4238D30D6C99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1764546710"/>
              </p:ext>
            </p:extLst>
          </p:nvPr>
        </p:nvGraphicFramePr>
        <p:xfrm>
          <a:off x="5280025" y="1232021"/>
          <a:ext cx="4486275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966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04A8A-8D0F-2F45-B607-00876F89D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72" y="1143000"/>
            <a:ext cx="3251301" cy="3582000"/>
          </a:xfrm>
        </p:spPr>
        <p:txBody>
          <a:bodyPr/>
          <a:lstStyle/>
          <a:p>
            <a:r>
              <a:rPr lang="en-US" dirty="0" err="1"/>
              <a:t>Uporedite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nedostacima</a:t>
            </a:r>
            <a:r>
              <a:rPr lang="en-US" dirty="0"/>
              <a:t> </a:t>
            </a:r>
            <a:r>
              <a:rPr lang="en-US" dirty="0" err="1"/>
              <a:t>konkurenata</a:t>
            </a:r>
            <a:endParaRPr lang="en-US" dirty="0"/>
          </a:p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grafikon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za </a:t>
            </a:r>
            <a:r>
              <a:rPr lang="en-US" dirty="0" err="1"/>
              <a:t>ilustraciju</a:t>
            </a:r>
            <a:r>
              <a:rPr lang="en-US" dirty="0"/>
              <a:t>, a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tekstualne</a:t>
            </a:r>
            <a:r>
              <a:rPr lang="en-US" dirty="0"/>
              <a:t> </a:t>
            </a:r>
            <a:r>
              <a:rPr lang="en-US" dirty="0" err="1"/>
              <a:t>oznake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C66AB7-AC82-1248-9A94-3F75BA54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Kontrast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konkurentima</a:t>
            </a:r>
            <a:endParaRPr lang="en-US" dirty="0"/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98165FEB-1C39-7F47-BBE4-6836B12E341F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037386011"/>
              </p:ext>
            </p:extLst>
          </p:nvPr>
        </p:nvGraphicFramePr>
        <p:xfrm>
          <a:off x="3962400" y="1143000"/>
          <a:ext cx="5619832" cy="39854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66817">
                  <a:extLst>
                    <a:ext uri="{9D8B030D-6E8A-4147-A177-3AD203B41FA5}">
                      <a16:colId xmlns:a16="http://schemas.microsoft.com/office/drawing/2014/main" val="2758993973"/>
                    </a:ext>
                  </a:extLst>
                </a:gridCol>
                <a:gridCol w="1233304">
                  <a:extLst>
                    <a:ext uri="{9D8B030D-6E8A-4147-A177-3AD203B41FA5}">
                      <a16:colId xmlns:a16="http://schemas.microsoft.com/office/drawing/2014/main" val="4155132300"/>
                    </a:ext>
                  </a:extLst>
                </a:gridCol>
                <a:gridCol w="1207600">
                  <a:extLst>
                    <a:ext uri="{9D8B030D-6E8A-4147-A177-3AD203B41FA5}">
                      <a16:colId xmlns:a16="http://schemas.microsoft.com/office/drawing/2014/main" val="1889879028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val="2750449589"/>
                    </a:ext>
                  </a:extLst>
                </a:gridCol>
              </a:tblGrid>
              <a:tr h="531863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 marL="154061" marR="154061" marT="77030" marB="7703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/>
                        <a:t>Pristup</a:t>
                      </a:r>
                      <a:endParaRPr lang="en-CA" sz="1800" baseline="0" dirty="0"/>
                    </a:p>
                  </a:txBody>
                  <a:tcPr marL="154061" marR="154061" marT="77030" marB="7703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/>
                        <a:t>Trošak</a:t>
                      </a:r>
                      <a:endParaRPr lang="en-CA" sz="1800" baseline="0" dirty="0"/>
                    </a:p>
                  </a:txBody>
                  <a:tcPr marL="154061" marR="154061" marT="77030" marB="7703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/>
                        <a:t>Trajanje</a:t>
                      </a:r>
                      <a:endParaRPr lang="en-CA" sz="1800" baseline="0" dirty="0"/>
                    </a:p>
                  </a:txBody>
                  <a:tcPr marL="154061" marR="154061" marT="77030" marB="7703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259283"/>
                  </a:ext>
                </a:extLst>
              </a:tr>
              <a:tr h="1151211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Moja </a:t>
                      </a:r>
                      <a:r>
                        <a:rPr lang="en-US" sz="1800" baseline="0" dirty="0" err="1"/>
                        <a:t>kompanija</a:t>
                      </a:r>
                      <a:endParaRPr lang="en-CA" sz="1800" baseline="0" dirty="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9875150"/>
                  </a:ext>
                </a:extLst>
              </a:tr>
              <a:tr h="1151211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Konkurent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/>
                        <a:t>A</a:t>
                      </a:r>
                      <a:endParaRPr lang="en-CA" sz="1800" baseline="0" dirty="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73636"/>
                  </a:ext>
                </a:extLst>
              </a:tr>
              <a:tr h="1151211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Konkurent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/>
                        <a:t>B</a:t>
                      </a:r>
                      <a:endParaRPr lang="en-CA" sz="1800" baseline="0" dirty="0"/>
                    </a:p>
                  </a:txBody>
                  <a:tcPr marL="154061" marR="154061" marT="77030" marB="77030"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 marL="154061" marR="154061" marT="77030" marB="77030"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 marL="154061" marR="154061" marT="77030" marB="77030"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 marL="154061" marR="154061" marT="77030" marB="77030"/>
                </a:tc>
                <a:extLst>
                  <a:ext uri="{0D108BD9-81ED-4DB2-BD59-A6C34878D82A}">
                    <a16:rowId xmlns:a16="http://schemas.microsoft.com/office/drawing/2014/main" val="55627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88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27695E-E144-8E4D-B151-43C259E4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9" y="475656"/>
            <a:ext cx="4291541" cy="600229"/>
          </a:xfrm>
        </p:spPr>
        <p:txBody>
          <a:bodyPr/>
          <a:lstStyle/>
          <a:p>
            <a:r>
              <a:rPr lang="en-US" dirty="0" err="1"/>
              <a:t>Istraživanje</a:t>
            </a:r>
            <a:r>
              <a:rPr lang="en-US" dirty="0"/>
              <a:t> </a:t>
            </a:r>
            <a:r>
              <a:rPr lang="en-US" dirty="0" err="1"/>
              <a:t>slučaja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64E6EE8-76A5-6747-9D5D-D173C3B2F284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0C7C6-9257-9D46-B0E2-F918C492E9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Koristite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da </a:t>
            </a:r>
            <a:r>
              <a:rPr lang="en-US" dirty="0" err="1"/>
              <a:t>ispričate</a:t>
            </a:r>
            <a:r>
              <a:rPr lang="en-US" dirty="0"/>
              <a:t> </a:t>
            </a:r>
            <a:r>
              <a:rPr lang="en-US" dirty="0" err="1"/>
              <a:t>priču</a:t>
            </a:r>
            <a:r>
              <a:rPr lang="en-US" dirty="0"/>
              <a:t> o tome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vašeg</a:t>
            </a:r>
            <a:r>
              <a:rPr lang="en-US" dirty="0"/>
              <a:t> </a:t>
            </a:r>
            <a:r>
              <a:rPr lang="en-US" dirty="0" err="1"/>
              <a:t>rešenja</a:t>
            </a:r>
            <a:endParaRPr lang="en-CA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C7E532-A8B0-424F-B6BF-F4A3F84DA6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58254" y="1321200"/>
            <a:ext cx="4291542" cy="415435"/>
          </a:xfrm>
        </p:spPr>
        <p:txBody>
          <a:bodyPr/>
          <a:lstStyle/>
          <a:p>
            <a:r>
              <a:rPr lang="en-US" dirty="0"/>
              <a:t>Ime </a:t>
            </a:r>
            <a:r>
              <a:rPr lang="en-US" dirty="0" err="1"/>
              <a:t>klijenta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6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F245323-1620-A544-893F-5BD6A209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9" y="266369"/>
            <a:ext cx="4291541" cy="600229"/>
          </a:xfrm>
        </p:spPr>
        <p:txBody>
          <a:bodyPr/>
          <a:lstStyle/>
          <a:p>
            <a:r>
              <a:rPr lang="en-US" dirty="0" err="1"/>
              <a:t>Svedočenja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1C9A33A-3069-674C-8B87-23E385BBEEE2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30F4BC-67D4-5047-856D-1A1CB5BBDB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Izaberite</a:t>
            </a:r>
            <a:r>
              <a:rPr lang="en-US" dirty="0"/>
              <a:t> </a:t>
            </a:r>
            <a:r>
              <a:rPr lang="en-US" dirty="0" err="1"/>
              <a:t>kratke</a:t>
            </a:r>
            <a:r>
              <a:rPr lang="en-US" dirty="0"/>
              <a:t> citate koji </a:t>
            </a:r>
            <a:r>
              <a:rPr lang="en-US" dirty="0" err="1"/>
              <a:t>artikulišu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rešili</a:t>
            </a:r>
            <a:r>
              <a:rPr lang="en-US" dirty="0"/>
              <a:t> </a:t>
            </a:r>
            <a:r>
              <a:rPr lang="en-US" dirty="0" err="1"/>
              <a:t>izazov</a:t>
            </a:r>
            <a:r>
              <a:rPr lang="en-US" dirty="0"/>
              <a:t> za </a:t>
            </a:r>
            <a:r>
              <a:rPr lang="en-US" dirty="0" err="1"/>
              <a:t>klijenta</a:t>
            </a:r>
            <a:r>
              <a:rPr lang="en-US" dirty="0"/>
              <a:t>.</a:t>
            </a:r>
          </a:p>
          <a:p>
            <a:r>
              <a:rPr lang="en-US" dirty="0" err="1"/>
              <a:t>Koristite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, </a:t>
            </a:r>
            <a:r>
              <a:rPr lang="en-US" dirty="0" err="1"/>
              <a:t>vizuelne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06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810e7a61-09d7-4dba-9ecd-2c17461f1b87" ContentTypeId="0x010100C085E17D6B1D4387A3F3C27C8D7960FB006732DBC84B6B4C33BD052CEC2CCF6B2C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DC Business Value Document" ma:contentTypeID="0x010100C085E17D6B1D4387A3F3C27C8D7960FB006732DBC84B6B4C33BD052CEC2CCF6B2C0017BDA33E53195A488DF6C4FB6C2D19AC" ma:contentTypeVersion="20" ma:contentTypeDescription="Business value content type for collabware" ma:contentTypeScope="" ma:versionID="e5ea4fa006c5ed31e16612d59ef80ee6">
  <xsd:schema xmlns:xsd="http://www.w3.org/2001/XMLSchema" xmlns:xs="http://www.w3.org/2001/XMLSchema" xmlns:p="http://schemas.microsoft.com/office/2006/metadata/properties" xmlns:ns2="1dec4731-9845-4c5c-9c13-5cbe24bc0acd" targetNamespace="http://schemas.microsoft.com/office/2006/metadata/properties" ma:root="true" ma:fieldsID="18981b166e4ddfa65d698c0d7374bb3e" ns2:_="">
    <xsd:import namespace="1dec4731-9845-4c5c-9c13-5cbe24bc0acd"/>
    <xsd:element name="properties">
      <xsd:complexType>
        <xsd:sequence>
          <xsd:element name="documentManagement">
            <xsd:complexType>
              <xsd:all>
                <xsd:element ref="ns2:BDCECM_PersonalInformation" minOccurs="0"/>
                <xsd:element ref="ns2:BDCECM_EssentialRecord" minOccurs="0"/>
                <xsd:element ref="ns2:BDCECMMailOriginalSubject" minOccurs="0"/>
                <xsd:element ref="ns2:BDCECM_BusinessStatus" minOccurs="0"/>
                <xsd:element ref="ns2:BDCECM_ClosingDate" minOccurs="0"/>
                <xsd:element ref="ns2:BDCECMMailObject" minOccurs="0"/>
                <xsd:element ref="ns2:BDCECMMailDate" minOccurs="0"/>
                <xsd:element ref="ns2:BDCECMMailFrom" minOccurs="0"/>
                <xsd:element ref="ns2:BDCECMMailTo" minOccurs="0"/>
                <xsd:element ref="ns2:BDCECMMailAttachments" minOccurs="0"/>
                <xsd:element ref="ns2:BDCECMMailCc" minOccurs="0"/>
                <xsd:element ref="ns2:BDCECMMailImportance" minOccurs="0"/>
                <xsd:element ref="ns2:BDCECMMailReplyTo" minOccurs="0"/>
                <xsd:element ref="ns2:nafdf7a42f644c5e834b860c7ffaece5" minOccurs="0"/>
                <xsd:element ref="ns2:TaxCatchAll" minOccurs="0"/>
                <xsd:element ref="ns2:nd3594618ca347b0830edb8d861d1405" minOccurs="0"/>
                <xsd:element ref="ns2:TaxCatchAllLabel" minOccurs="0"/>
                <xsd:element ref="ns2:p1d5d90637b843e89d9c4445e3979fd3" minOccurs="0"/>
                <xsd:element ref="ns2:j9ae1621eadf48c487cc3d45cc4e09c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c4731-9845-4c5c-9c13-5cbe24bc0acd" elementFormDefault="qualified">
    <xsd:import namespace="http://schemas.microsoft.com/office/2006/documentManagement/types"/>
    <xsd:import namespace="http://schemas.microsoft.com/office/infopath/2007/PartnerControls"/>
    <xsd:element name="BDCECM_PersonalInformation" ma:index="3" nillable="true" ma:displayName="Personal Information" ma:default="0" ma:internalName="BDCECM_PersonalInformation" ma:readOnly="false">
      <xsd:simpleType>
        <xsd:restriction base="dms:Boolean"/>
      </xsd:simpleType>
    </xsd:element>
    <xsd:element name="BDCECM_EssentialRecord" ma:index="4" nillable="true" ma:displayName="Essential Record" ma:default="0" ma:internalName="BDCECM_EssentialRecord" ma:readOnly="false">
      <xsd:simpleType>
        <xsd:restriction base="dms:Boolean"/>
      </xsd:simpleType>
    </xsd:element>
    <xsd:element name="BDCECMMailOriginalSubject" ma:index="6" nillable="true" ma:displayName="Original Subject" ma:internalName="BDCECMMailOriginalSubject" ma:readOnly="false">
      <xsd:simpleType>
        <xsd:restriction base="dms:Text">
          <xsd:maxLength value="255"/>
        </xsd:restriction>
      </xsd:simpleType>
    </xsd:element>
    <xsd:element name="BDCECM_BusinessStatus" ma:index="7" nillable="true" ma:displayName="Business Status" ma:internalName="BDCECM_BusinessStatus">
      <xsd:simpleType>
        <xsd:restriction base="dms:Text">
          <xsd:maxLength value="255"/>
        </xsd:restriction>
      </xsd:simpleType>
    </xsd:element>
    <xsd:element name="BDCECM_ClosingDate" ma:index="8" nillable="true" ma:displayName="Closing Date" ma:format="DateOnly" ma:internalName="BDCECM_ClosingDate" ma:readOnly="false">
      <xsd:simpleType>
        <xsd:restriction base="dms:DateTime"/>
      </xsd:simpleType>
    </xsd:element>
    <xsd:element name="BDCECMMailObject" ma:index="11" nillable="true" ma:displayName="Email Subject" ma:internalName="BDCECMMailObject" ma:readOnly="false">
      <xsd:simpleType>
        <xsd:restriction base="dms:Text">
          <xsd:maxLength value="255"/>
        </xsd:restriction>
      </xsd:simpleType>
    </xsd:element>
    <xsd:element name="BDCECMMailDate" ma:index="12" nillable="true" ma:displayName="Email Date" ma:format="DateOnly" ma:indexed="true" ma:internalName="BDCECMMailDate" ma:readOnly="false">
      <xsd:simpleType>
        <xsd:restriction base="dms:DateTime"/>
      </xsd:simpleType>
    </xsd:element>
    <xsd:element name="BDCECMMailFrom" ma:index="13" nillable="true" ma:displayName="Email From" ma:internalName="BDCECMMailFrom" ma:readOnly="false">
      <xsd:simpleType>
        <xsd:restriction base="dms:Text">
          <xsd:maxLength value="255"/>
        </xsd:restriction>
      </xsd:simpleType>
    </xsd:element>
    <xsd:element name="BDCECMMailTo" ma:index="14" nillable="true" ma:displayName="Email To" ma:internalName="BDCECMMailTo" ma:readOnly="false">
      <xsd:simpleType>
        <xsd:restriction base="dms:Text">
          <xsd:maxLength value="255"/>
        </xsd:restriction>
      </xsd:simpleType>
    </xsd:element>
    <xsd:element name="BDCECMMailAttachments" ma:index="15" nillable="true" ma:displayName="Email Attachements" ma:default="0" ma:internalName="BDCECMMailAttachments" ma:readOnly="false">
      <xsd:simpleType>
        <xsd:restriction base="dms:Boolean"/>
      </xsd:simpleType>
    </xsd:element>
    <xsd:element name="BDCECMMailCc" ma:index="16" nillable="true" ma:displayName="Email CC" ma:internalName="BDCECMMailCc" ma:readOnly="false">
      <xsd:simpleType>
        <xsd:restriction base="dms:Text">
          <xsd:maxLength value="255"/>
        </xsd:restriction>
      </xsd:simpleType>
    </xsd:element>
    <xsd:element name="BDCECMMailImportance" ma:index="17" nillable="true" ma:displayName="Email Importance" ma:internalName="BDCECMMailImportance" ma:readOnly="false">
      <xsd:simpleType>
        <xsd:restriction base="dms:Text">
          <xsd:maxLength value="255"/>
        </xsd:restriction>
      </xsd:simpleType>
    </xsd:element>
    <xsd:element name="BDCECMMailReplyTo" ma:index="18" nillable="true" ma:displayName="Reply-To" ma:internalName="BDCECMMailReplyTo" ma:readOnly="false">
      <xsd:simpleType>
        <xsd:restriction base="dms:Text">
          <xsd:maxLength value="255"/>
        </xsd:restriction>
      </xsd:simpleType>
    </xsd:element>
    <xsd:element name="nafdf7a42f644c5e834b860c7ffaece5" ma:index="23" nillable="true" ma:taxonomy="true" ma:internalName="nafdf7a42f644c5e834b860c7ffaece5" ma:taxonomyFieldName="BDCECM_RecordSeries" ma:displayName="Record Series" ma:readOnly="false" ma:default="" ma:fieldId="{7afdf7a4-2f64-4c5e-834b-860c7ffaece5}" ma:sspId="810e7a61-09d7-4dba-9ecd-2c17461f1b87" ma:termSetId="3ec1736a-1696-4339-a19f-9b937aa7531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4" nillable="true" ma:displayName="Taxonomy Catch All Column" ma:description="" ma:hidden="true" ma:list="{f83b1925-e63a-4f8b-9d25-1f0c198db984}" ma:internalName="TaxCatchAll" ma:showField="CatchAllData" ma:web="c217651f-c3bd-42a1-8183-c8d279105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d3594618ca347b0830edb8d861d1405" ma:index="26" nillable="true" ma:taxonomy="true" ma:internalName="nd3594618ca347b0830edb8d861d1405" ma:taxonomyFieldName="BDCECM_SMCFunc" ma:displayName="SMC Function" ma:readOnly="false" ma:default="" ma:fieldId="{7d359461-8ca3-47b0-830e-db8d861d1405}" ma:sspId="810e7a61-09d7-4dba-9ecd-2c17461f1b87" ma:termSetId="e54a0684-1ead-42b5-9977-99a6fd1401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7" nillable="true" ma:displayName="Taxonomy Catch All Column1" ma:description="" ma:hidden="true" ma:list="{f83b1925-e63a-4f8b-9d25-1f0c198db984}" ma:internalName="TaxCatchAllLabel" ma:readOnly="true" ma:showField="CatchAllDataLabel" ma:web="c217651f-c3bd-42a1-8183-c8d279105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1d5d90637b843e89d9c4445e3979fd3" ma:index="28" nillable="true" ma:taxonomy="true" ma:internalName="p1d5d90637b843e89d9c4445e3979fd3" ma:taxonomyFieldName="BDCECM_InformationSecurityCategorization" ma:displayName="Information Security Categorization" ma:readOnly="false" ma:default="" ma:fieldId="{91d5d906-37b8-43e8-9d9c-4445e3979fd3}" ma:sspId="810e7a61-09d7-4dba-9ecd-2c17461f1b87" ma:termSetId="16f48825-0f82-4b35-9735-195c194339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9ae1621eadf48c487cc3d45cc4e09cc" ma:index="29" nillable="true" ma:taxonomy="true" ma:internalName="j9ae1621eadf48c487cc3d45cc4e09cc" ma:taxonomyFieldName="BDCECM_DispApprover" ma:displayName="Disposition Approver" ma:default="" ma:fieldId="{39ae1621-eadf-48c4-87cc-3d45cc4e09cc}" ma:sspId="810e7a61-09d7-4dba-9ecd-2c17461f1b87" ma:termSetId="e54a0684-1ead-42b5-9977-99a6fd14018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DCECMMailObject xmlns="1dec4731-9845-4c5c-9c13-5cbe24bc0acd" xsi:nil="true"/>
    <BDCECMMailDate xmlns="1dec4731-9845-4c5c-9c13-5cbe24bc0acd" xsi:nil="true"/>
    <BDCECMMailTo xmlns="1dec4731-9845-4c5c-9c13-5cbe24bc0acd" xsi:nil="true"/>
    <BDCECMMailReplyTo xmlns="1dec4731-9845-4c5c-9c13-5cbe24bc0acd" xsi:nil="true"/>
    <nafdf7a42f644c5e834b860c7ffaece5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3540-15 - Branding</TermName>
          <TermId xmlns="http://schemas.microsoft.com/office/infopath/2007/PartnerControls">0273f517-4ecb-4156-bfae-a4403fdba048</TermId>
        </TermInfo>
      </Terms>
    </nafdf7a42f644c5e834b860c7ffaece5>
    <BDCECM_ClosingDate xmlns="1dec4731-9845-4c5c-9c13-5cbe24bc0acd" xsi:nil="true"/>
    <BDCECMMailCc xmlns="1dec4731-9845-4c5c-9c13-5cbe24bc0acd" xsi:nil="true"/>
    <p1d5d90637b843e89d9c4445e3979fd3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Limited</TermName>
          <TermId xmlns="http://schemas.microsoft.com/office/infopath/2007/PartnerControls">df490007-b3cd-426a-8013-ffab46985cca</TermId>
        </TermInfo>
      </Terms>
    </p1d5d90637b843e89d9c4445e3979fd3>
    <j9ae1621eadf48c487cc3d45cc4e09cc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VP Marketing ＆ Communication</TermName>
          <TermId xmlns="http://schemas.microsoft.com/office/infopath/2007/PartnerControls">5abfdd78-a465-471f-a171-4f0ea52b9447</TermId>
        </TermInfo>
      </Terms>
    </j9ae1621eadf48c487cc3d45cc4e09cc>
    <BDCECM_BusinessStatus xmlns="1dec4731-9845-4c5c-9c13-5cbe24bc0acd" xsi:nil="true"/>
    <BDCECMMailAttachments xmlns="1dec4731-9845-4c5c-9c13-5cbe24bc0acd">false</BDCECMMailAttachments>
    <BDCECM_EssentialRecord xmlns="1dec4731-9845-4c5c-9c13-5cbe24bc0acd">false</BDCECM_EssentialRecord>
    <nd3594618ca347b0830edb8d861d1405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SVP Marketing and Public Affairs</TermName>
          <TermId xmlns="http://schemas.microsoft.com/office/infopath/2007/PartnerControls">3c451643-81d1-4553-841b-1630206b6b36</TermId>
        </TermInfo>
      </Terms>
    </nd3594618ca347b0830edb8d861d1405>
    <BDCECM_PersonalInformation xmlns="1dec4731-9845-4c5c-9c13-5cbe24bc0acd">false</BDCECM_PersonalInformation>
    <BDCECMMailImportance xmlns="1dec4731-9845-4c5c-9c13-5cbe24bc0acd" xsi:nil="true"/>
    <BDCECMMailOriginalSubject xmlns="1dec4731-9845-4c5c-9c13-5cbe24bc0acd" xsi:nil="true"/>
    <BDCECMMailFrom xmlns="1dec4731-9845-4c5c-9c13-5cbe24bc0acd" xsi:nil="true"/>
    <TaxCatchAll xmlns="1dec4731-9845-4c5c-9c13-5cbe24bc0acd">
      <Value>129</Value>
      <Value>2</Value>
      <Value>1</Value>
    </TaxCatchAl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259ED0-39C9-4290-B383-D66F2D6FB2D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69077A9-A39C-440A-916F-ACD6E79B6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ec4731-9845-4c5c-9c13-5cbe24bc0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0135A1-A15B-4C39-80B3-72B2F581ADAC}">
  <ds:schemaRefs>
    <ds:schemaRef ds:uri="http://purl.org/dc/terms/"/>
    <ds:schemaRef ds:uri="http://schemas.openxmlformats.org/package/2006/metadata/core-properties"/>
    <ds:schemaRef ds:uri="1dec4731-9845-4c5c-9c13-5cbe24bc0acd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AAE496D-2983-424D-9C52-F898E65DF6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24375</TotalTime>
  <Words>980</Words>
  <Application>Microsoft Office PowerPoint</Application>
  <PresentationFormat>Custom</PresentationFormat>
  <Paragraphs>246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Gill Sans MT</vt:lpstr>
      <vt:lpstr>Open Sans</vt:lpstr>
      <vt:lpstr>Wingdings</vt:lpstr>
      <vt:lpstr>Office Theme</vt:lpstr>
      <vt:lpstr>Kako koristiti ovaj obrazac</vt:lpstr>
      <vt:lpstr>Najbolje prakse </vt:lpstr>
      <vt:lpstr>Naziv kompanije </vt:lpstr>
      <vt:lpstr>Naziv vaše kompanije </vt:lpstr>
      <vt:lpstr>Opišite svoje rešenje</vt:lpstr>
      <vt:lpstr>Ciljno tržište</vt:lpstr>
      <vt:lpstr>Kontrast sa konkurentima</vt:lpstr>
      <vt:lpstr>Istraživanje slučaja</vt:lpstr>
      <vt:lpstr>Svedočenja</vt:lpstr>
      <vt:lpstr>Trenutna prodaja i marketing</vt:lpstr>
      <vt:lpstr>Finansijski podaci</vt:lpstr>
      <vt:lpstr>Ključni članovi tima</vt:lpstr>
      <vt:lpstr>Plan postupaka</vt:lpstr>
      <vt:lpstr>Pitajte</vt:lpstr>
      <vt:lpstr>Naziv kompanije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subject/>
  <dc:creator>KP</dc:creator>
  <cp:keywords/>
  <dc:description/>
  <cp:lastModifiedBy>Dea Kabashi</cp:lastModifiedBy>
  <cp:revision>748</cp:revision>
  <dcterms:created xsi:type="dcterms:W3CDTF">2016-04-04T08:13:07Z</dcterms:created>
  <dcterms:modified xsi:type="dcterms:W3CDTF">2024-01-11T14:11:21Z</dcterms:modified>
  <cp:category/>
</cp:coreProperties>
</file>